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28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97" r:id="rId11"/>
    <p:sldId id="298" r:id="rId12"/>
    <p:sldId id="281" r:id="rId13"/>
    <p:sldId id="282" r:id="rId14"/>
    <p:sldId id="283" r:id="rId15"/>
    <p:sldId id="284" r:id="rId16"/>
    <p:sldId id="293" r:id="rId17"/>
    <p:sldId id="286" r:id="rId18"/>
    <p:sldId id="287" r:id="rId19"/>
    <p:sldId id="288" r:id="rId20"/>
    <p:sldId id="289" r:id="rId21"/>
    <p:sldId id="292" r:id="rId22"/>
    <p:sldId id="294" r:id="rId23"/>
    <p:sldId id="295" r:id="rId24"/>
    <p:sldId id="296" r:id="rId25"/>
    <p:sldId id="290" r:id="rId26"/>
    <p:sldId id="291" r:id="rId27"/>
  </p:sldIdLst>
  <p:sldSz cx="10691813" cy="7559675"/>
  <p:notesSz cx="6794500" cy="99314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3B3B3"/>
    <a:srgbClr val="269930"/>
    <a:srgbClr val="0F218C"/>
    <a:srgbClr val="E30230"/>
    <a:srgbClr val="E3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98" y="-90"/>
      </p:cViewPr>
      <p:guideLst>
        <p:guide orient="horz" pos="1247"/>
        <p:guide pos="64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49" cy="49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96" tIns="41898" rIns="83796" bIns="41898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283" y="0"/>
            <a:ext cx="2944949" cy="49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96" tIns="41898" rIns="83796" bIns="41898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2325" y="777875"/>
            <a:ext cx="5203825" cy="3681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333" y="4742299"/>
            <a:ext cx="4999565" cy="445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96" tIns="41898" rIns="83796" bIns="418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3817"/>
            <a:ext cx="2944949" cy="49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96" tIns="41898" rIns="83796" bIns="41898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283" y="9413817"/>
            <a:ext cx="2944949" cy="49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96" tIns="41898" rIns="83796" bIns="41898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" charset="0"/>
              </a:defRPr>
            </a:lvl1pPr>
          </a:lstStyle>
          <a:p>
            <a:fld id="{4CD70BB1-CC60-4408-A0DF-D26E0C58730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16694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2759">
              <a:defRPr sz="2700">
                <a:solidFill>
                  <a:schemeClr val="tx1"/>
                </a:solidFill>
                <a:latin typeface="Times" pitchFamily="18" charset="0"/>
              </a:defRPr>
            </a:lvl1pPr>
            <a:lvl2pPr marL="714569" indent="-274834" defTabSz="952759">
              <a:defRPr sz="2700">
                <a:solidFill>
                  <a:schemeClr val="tx1"/>
                </a:solidFill>
                <a:latin typeface="Times" pitchFamily="18" charset="0"/>
              </a:defRPr>
            </a:lvl2pPr>
            <a:lvl3pPr marL="1099337" indent="-219867" defTabSz="952759"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539072" indent="-219867" defTabSz="952759">
              <a:defRPr sz="2700">
                <a:solidFill>
                  <a:schemeClr val="tx1"/>
                </a:solidFill>
                <a:latin typeface="Times" pitchFamily="18" charset="0"/>
              </a:defRPr>
            </a:lvl4pPr>
            <a:lvl5pPr marL="1978807" indent="-219867" defTabSz="952759">
              <a:defRPr sz="2700">
                <a:solidFill>
                  <a:schemeClr val="tx1"/>
                </a:solidFill>
                <a:latin typeface="Times" pitchFamily="18" charset="0"/>
              </a:defRPr>
            </a:lvl5pPr>
            <a:lvl6pPr marL="241854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6pPr>
            <a:lvl7pPr marL="285827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7pPr>
            <a:lvl8pPr marL="329801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8pPr>
            <a:lvl9pPr marL="373774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5A50C241-3FEF-4787-80F5-67B89B6769E2}" type="slidenum">
              <a:rPr lang="de-DE" sz="130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de-DE" sz="130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936FF1-CDBD-41CB-9167-30AE9EE48E6F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11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A8A1F6-59BF-488C-B5C2-772C01089BC5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12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74D3FD-F69A-4A7C-AB44-37E83304489C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13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CD4721-C7EB-4D73-81CF-45D322F487C3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14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8A6920-B2C3-45BC-B4CA-E22DBA6BF065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15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8A6920-B2C3-45BC-B4CA-E22DBA6BF065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16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5F3E6C-CD73-4265-8DCA-5243D385963E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17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93168B-30DC-4368-BFA7-5A3A552FCED8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18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2B8FF8-A030-4C57-805E-F4321A1E0372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19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A6268C-1459-4108-8554-21E54AFC4DEF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20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9CE874-D111-4507-8656-F4ECD0B329D0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3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A6268C-1459-4108-8554-21E54AFC4DEF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21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A6268C-1459-4108-8554-21E54AFC4DEF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22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A6268C-1459-4108-8554-21E54AFC4DEF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23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A6268C-1459-4108-8554-21E54AFC4DEF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24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22D94A-7A4C-4738-8AEC-0BD22BA598E1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25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0B8C8D-D588-4F48-8164-A11778234111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26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229CDE-576A-43A0-8980-56F45F0CDE68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4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5C7F93-4BF0-4D2D-B4AA-9DE4313E0A0F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5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BF8AAE-0A31-4DDF-A7C7-03ED7251D761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6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1DB344-3A39-41B2-91F5-B734574A1B32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7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799C68-91CD-46F9-8372-1122D57500DE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8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936FF1-CDBD-41CB-9167-30AE9EE48E6F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9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936FF1-CDBD-41CB-9167-30AE9EE48E6F}" type="slidenum">
              <a:rPr lang="de-DE" smtClean="0">
                <a:ea typeface="Arial Unicode MS" pitchFamily="34" charset="-128"/>
                <a:cs typeface="Arial Unicode MS" pitchFamily="34" charset="-128"/>
              </a:rPr>
              <a:pPr/>
              <a:t>10</a:t>
            </a:fld>
            <a:endParaRPr 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9988" y="1042988"/>
            <a:ext cx="9072562" cy="115252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3725" y="2411413"/>
            <a:ext cx="9648825" cy="4032250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0" y="6659563"/>
            <a:ext cx="10691813" cy="0"/>
          </a:xfrm>
          <a:prstGeom prst="line">
            <a:avLst/>
          </a:prstGeom>
          <a:noFill/>
          <a:ln w="952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179388"/>
            <a:ext cx="10721975" cy="504825"/>
          </a:xfrm>
          <a:prstGeom prst="rect">
            <a:avLst/>
          </a:prstGeom>
          <a:gradFill rotWithShape="1">
            <a:gsLst>
              <a:gs pos="0">
                <a:schemeClr val="accent1">
                  <a:lumMod val="3000"/>
                  <a:lumOff val="9700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lIns="0" tIns="49775" rIns="99551" bIns="49775" anchor="ctr"/>
          <a:lstStyle/>
          <a:p>
            <a:pPr algn="ctr" defTabSz="995363"/>
            <a:endParaRPr lang="de-DE">
              <a:solidFill>
                <a:srgbClr val="0F218C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0"/>
            <a:ext cx="10725150" cy="1793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0" tIns="49775" rIns="99551" bIns="49775" anchor="ctr"/>
          <a:lstStyle/>
          <a:p>
            <a:pPr algn="ctr" defTabSz="995363"/>
            <a:endParaRPr lang="de-DE">
              <a:solidFill>
                <a:srgbClr val="0F218C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427038"/>
            <a:ext cx="10725150" cy="107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9775" rIns="99551" bIns="49775" anchor="ctr"/>
          <a:lstStyle/>
          <a:p>
            <a:pPr algn="ctr" defTabSz="995363"/>
            <a:endParaRPr lang="de-DE">
              <a:solidFill>
                <a:srgbClr val="FFFFFF"/>
              </a:solidFill>
            </a:endParaRPr>
          </a:p>
        </p:txBody>
      </p:sp>
      <p:grpSp>
        <p:nvGrpSpPr>
          <p:cNvPr id="18455" name="Group 23"/>
          <p:cNvGrpSpPr>
            <a:grpSpLocks/>
          </p:cNvGrpSpPr>
          <p:nvPr userDrawn="1"/>
        </p:nvGrpSpPr>
        <p:grpSpPr bwMode="auto">
          <a:xfrm>
            <a:off x="593725" y="1042988"/>
            <a:ext cx="409575" cy="1184275"/>
            <a:chOff x="430" y="770"/>
            <a:chExt cx="261" cy="749"/>
          </a:xfrm>
        </p:grpSpPr>
        <p:sp>
          <p:nvSpPr>
            <p:cNvPr id="18456" name="Rectangle 24">
              <a:hlinkClick r:id="" action="ppaction://hlinkshowjump?jump=firstslide"/>
            </p:cNvPr>
            <p:cNvSpPr>
              <a:spLocks noChangeArrowheads="1"/>
            </p:cNvSpPr>
            <p:nvPr/>
          </p:nvSpPr>
          <p:spPr bwMode="auto">
            <a:xfrm>
              <a:off x="510" y="839"/>
              <a:ext cx="181" cy="68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3B3B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8457" name="Group 25"/>
            <p:cNvGrpSpPr>
              <a:grpSpLocks/>
            </p:cNvGrpSpPr>
            <p:nvPr userDrawn="1"/>
          </p:nvGrpSpPr>
          <p:grpSpPr bwMode="auto">
            <a:xfrm>
              <a:off x="430" y="770"/>
              <a:ext cx="181" cy="678"/>
              <a:chOff x="430" y="770"/>
              <a:chExt cx="181" cy="678"/>
            </a:xfrm>
          </p:grpSpPr>
          <p:sp>
            <p:nvSpPr>
              <p:cNvPr id="18458" name="Rectangle 26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430" y="770"/>
                <a:ext cx="181" cy="181"/>
              </a:xfrm>
              <a:prstGeom prst="rect">
                <a:avLst/>
              </a:prstGeom>
              <a:solidFill>
                <a:srgbClr val="E3023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459" name="Rectangle 27">
                <a:hlinkClick r:id="" action="ppaction://hlinkshowjump?jump=lastslide"/>
              </p:cNvPr>
              <p:cNvSpPr>
                <a:spLocks noChangeArrowheads="1"/>
              </p:cNvSpPr>
              <p:nvPr/>
            </p:nvSpPr>
            <p:spPr bwMode="auto">
              <a:xfrm>
                <a:off x="430" y="1267"/>
                <a:ext cx="181" cy="181"/>
              </a:xfrm>
              <a:prstGeom prst="rect">
                <a:avLst/>
              </a:prstGeom>
              <a:solidFill>
                <a:srgbClr val="0F21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460" name="Rectangle 28">
                <a:hlinkClick r:id="" action="ppaction://hlinkshowjump?jump=lastslideviewed"/>
              </p:cNvPr>
              <p:cNvSpPr>
                <a:spLocks noChangeArrowheads="1"/>
              </p:cNvSpPr>
              <p:nvPr/>
            </p:nvSpPr>
            <p:spPr bwMode="auto">
              <a:xfrm>
                <a:off x="430" y="1018"/>
                <a:ext cx="181" cy="181"/>
              </a:xfrm>
              <a:prstGeom prst="rect">
                <a:avLst/>
              </a:prstGeom>
              <a:solidFill>
                <a:srgbClr val="26993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pic>
        <p:nvPicPr>
          <p:cNvPr id="18463" name="Picture 31" descr="Logo_RV-FRM_TL_rgb-klei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0363" y="6843713"/>
            <a:ext cx="10001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3725" y="1835150"/>
            <a:ext cx="9648825" cy="4565650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28E1F2-D27F-4827-95E6-EF02144D0B68}" type="datetime1">
              <a:rPr lang="de-DE" smtClean="0"/>
              <a:pPr/>
              <a:t>19.10.2015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D46AAF-C93B-4DA7-B790-16A292254D9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Über Einfügen - Kopf- und Fußzeile - Autor eintragen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0407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831138" y="863600"/>
            <a:ext cx="2411412" cy="5537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3725" y="863600"/>
            <a:ext cx="7085013" cy="5537200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2CF5C1-EAA8-4FE8-A9E3-6244B4F4A347}" type="datetime1">
              <a:rPr lang="de-DE" smtClean="0"/>
              <a:pPr/>
              <a:t>19.10.2015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860086-765A-430E-98B3-F4EE8C643AD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Über Einfügen - Kopf- und Fußzeile - Autor eintragen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8013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3725" y="1835150"/>
            <a:ext cx="9648825" cy="45656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ACC7F-E88E-461D-BE30-CF89F4255299}" type="datetime1">
              <a:rPr lang="de-DE" smtClean="0"/>
              <a:pPr/>
              <a:t>19.10.2015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A70471-8510-4F6A-903A-AB9E1470120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Über Einfügen - Kopf- und Fußzeile - Autor eintragen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0908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1A87F-D93B-47A0-8D0E-0C48156D0A3B}" type="datetime1">
              <a:rPr lang="de-DE" smtClean="0"/>
              <a:pPr/>
              <a:t>19.10.2015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005DB3-0165-483E-86F7-DF9F091C444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Über Einfügen - Kopf- und Fußzeile - Autor eintragen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2260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3725" y="1835150"/>
            <a:ext cx="4748213" cy="45656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94338" y="1835150"/>
            <a:ext cx="4748212" cy="45656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124373-2946-4CD4-9A50-B8E4911C13E9}" type="datetime1">
              <a:rPr lang="de-DE" smtClean="0"/>
              <a:pPr/>
              <a:t>19.10.2015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85A3FD-91B1-482A-B3FD-91FCC046E01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Über Einfügen - Kopf- und Fußzeile - Autor eintragen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7116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D194B-164A-4C4F-9E50-BB382E247B23}" type="datetime1">
              <a:rPr lang="de-DE" smtClean="0"/>
              <a:pPr/>
              <a:t>19.10.2015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A3337E-4F86-40BD-BE57-A0118B4A7F6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Über Einfügen - Kopf- und Fußzeile - Autor eintragen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540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23181F-3372-4631-84E9-C7C0E366E17A}" type="datetime1">
              <a:rPr lang="de-DE" smtClean="0"/>
              <a:pPr/>
              <a:t>19.10.2015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3CCB49-5571-422D-98EB-2AF190000AE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Über Einfügen - Kopf- und Fußzeile - Autor eintragen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7943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98D30C-C3CB-4A2D-8B0C-9199FD9C11DB}" type="datetime1">
              <a:rPr lang="de-DE" smtClean="0"/>
              <a:pPr/>
              <a:t>19.10.2015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5FA526-BBB8-4DF3-9B10-C185E5C7B00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Über Einfügen - Kopf- und Fußzeile - Autor eintragen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4245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A77737-C910-4E04-892C-F0942C0BD2BA}" type="datetime1">
              <a:rPr lang="de-DE" smtClean="0"/>
              <a:pPr/>
              <a:t>19.10.2015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5011BF-1952-425C-BE9A-B31648F3A50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Über Einfügen - Kopf- und Fußzeile - Autor eintragen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56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AFE2C3-D243-46D9-8FF4-46DFF4B6D7CA}" type="datetime1">
              <a:rPr lang="de-DE" smtClean="0"/>
              <a:pPr/>
              <a:t>19.10.2015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16BAEF-892D-48A5-A311-32A1F66BD3B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Über Einfügen - Kopf- und Fußzeile - Autor eintragen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5675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863600"/>
            <a:ext cx="96488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179388"/>
            <a:ext cx="10721975" cy="504825"/>
          </a:xfrm>
          <a:prstGeom prst="rect">
            <a:avLst/>
          </a:prstGeom>
          <a:gradFill rotWithShape="1">
            <a:gsLst>
              <a:gs pos="0">
                <a:schemeClr val="accent1">
                  <a:lumMod val="3000"/>
                  <a:lumOff val="9700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lIns="0" tIns="49775" rIns="99551" bIns="49775" anchor="ctr"/>
          <a:lstStyle/>
          <a:p>
            <a:pPr algn="ctr" defTabSz="995363"/>
            <a:endParaRPr lang="de-DE">
              <a:solidFill>
                <a:srgbClr val="0F218C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0"/>
            <a:ext cx="10725150" cy="1793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0" tIns="49775" rIns="99551" bIns="49775" anchor="ctr"/>
          <a:lstStyle/>
          <a:p>
            <a:pPr algn="ctr" defTabSz="995363"/>
            <a:endParaRPr lang="de-DE">
              <a:solidFill>
                <a:srgbClr val="0F218C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427038"/>
            <a:ext cx="10725150" cy="107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9775" rIns="99551" bIns="49775" anchor="ctr"/>
          <a:lstStyle/>
          <a:p>
            <a:pPr algn="ctr" defTabSz="995363"/>
            <a:endParaRPr lang="de-DE">
              <a:solidFill>
                <a:srgbClr val="FFFFFF"/>
              </a:solidFill>
            </a:endParaRPr>
          </a:p>
        </p:txBody>
      </p:sp>
      <p:sp>
        <p:nvSpPr>
          <p:cNvPr id="1743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39825" y="7164388"/>
            <a:ext cx="10795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9775" numCol="1" anchor="t" anchorCtr="0" compatLnSpc="1">
            <a:prstTxWarp prst="textNoShape">
              <a:avLst/>
            </a:prstTxWarp>
          </a:bodyPr>
          <a:lstStyle>
            <a:lvl1pPr defTabSz="995363">
              <a:defRPr sz="1100"/>
            </a:lvl1pPr>
          </a:lstStyle>
          <a:p>
            <a:fld id="{6479209D-F0AB-4196-AB10-777701A9C294}" type="datetime1">
              <a:rPr lang="de-DE" smtClean="0"/>
              <a:pPr/>
              <a:t>19.10.2015</a:t>
            </a:fld>
            <a:endParaRPr lang="de-DE" dirty="0"/>
          </a:p>
        </p:txBody>
      </p:sp>
      <p:sp>
        <p:nvSpPr>
          <p:cNvPr id="1743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0075" y="7164388"/>
            <a:ext cx="4318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9775" numCol="1" anchor="t" anchorCtr="0" compatLnSpc="1">
            <a:prstTxWarp prst="textNoShape">
              <a:avLst/>
            </a:prstTxWarp>
          </a:bodyPr>
          <a:lstStyle>
            <a:lvl1pPr defTabSz="995363">
              <a:defRPr sz="1100"/>
            </a:lvl1pPr>
          </a:lstStyle>
          <a:p>
            <a:fld id="{5E83AE01-6895-4C74-9ACC-0140864FAD7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7438" name="Rectangle 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82838" y="7113588"/>
            <a:ext cx="39608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r>
              <a:rPr lang="de-DE" smtClean="0"/>
              <a:t>Über Einfügen - Kopf- und Fußzeile - Autor eintragen</a:t>
            </a:r>
            <a:endParaRPr lang="de-DE"/>
          </a:p>
        </p:txBody>
      </p:sp>
      <p:pic>
        <p:nvPicPr>
          <p:cNvPr id="17441" name="Picture 33" descr="Logo_RV-FRM_TL_rgb-klei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0363" y="6843713"/>
            <a:ext cx="10001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953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953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953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953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953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953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953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953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953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92100" indent="-292100" algn="l" defTabSz="995363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▌"/>
        <a:tabLst>
          <a:tab pos="7721600" algn="l"/>
        </a:tabLs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524000" indent="-190500" algn="l" defTabSz="995363" rtl="0" eaLnBrk="1" fontAlgn="base" hangingPunct="1">
        <a:spcBef>
          <a:spcPct val="20000"/>
        </a:spcBef>
        <a:spcAft>
          <a:spcPct val="0"/>
        </a:spcAft>
        <a:tabLst>
          <a:tab pos="7721600" algn="l"/>
        </a:tabLst>
        <a:defRPr b="1">
          <a:solidFill>
            <a:schemeClr val="tx1"/>
          </a:solidFill>
          <a:latin typeface="+mn-lt"/>
        </a:defRPr>
      </a:lvl2pPr>
      <a:lvl3pPr marL="2636838" indent="-249238" algn="l" defTabSz="995363" rtl="0" eaLnBrk="1" fontAlgn="base" hangingPunct="1">
        <a:spcBef>
          <a:spcPct val="20000"/>
        </a:spcBef>
        <a:spcAft>
          <a:spcPct val="0"/>
        </a:spcAft>
        <a:tabLst>
          <a:tab pos="7721600" algn="l"/>
        </a:tabLst>
        <a:defRPr b="1">
          <a:solidFill>
            <a:schemeClr val="tx1"/>
          </a:solidFill>
          <a:latin typeface="+mn-lt"/>
        </a:defRPr>
      </a:lvl3pPr>
      <a:lvl4pPr marL="3060700" indent="-233363" algn="l" defTabSz="995363" rtl="0" eaLnBrk="1" fontAlgn="base" hangingPunct="1">
        <a:spcBef>
          <a:spcPct val="20000"/>
        </a:spcBef>
        <a:spcAft>
          <a:spcPct val="0"/>
        </a:spcAft>
        <a:tabLst>
          <a:tab pos="7721600" algn="l"/>
        </a:tabLst>
        <a:defRPr b="1">
          <a:solidFill>
            <a:schemeClr val="tx1"/>
          </a:solidFill>
          <a:latin typeface="+mn-lt"/>
        </a:defRPr>
      </a:lvl4pPr>
      <a:lvl5pPr marL="3427413" indent="-176213" algn="l" defTabSz="995363" rtl="0" eaLnBrk="1" fontAlgn="base" hangingPunct="1">
        <a:spcBef>
          <a:spcPct val="20000"/>
        </a:spcBef>
        <a:spcAft>
          <a:spcPct val="0"/>
        </a:spcAft>
        <a:tabLst>
          <a:tab pos="7721600" algn="l"/>
        </a:tabLst>
        <a:defRPr b="1">
          <a:solidFill>
            <a:schemeClr val="tx1"/>
          </a:solidFill>
          <a:latin typeface="+mn-lt"/>
        </a:defRPr>
      </a:lvl5pPr>
      <a:lvl6pPr marL="3884613" indent="-176213" algn="l" defTabSz="995363" rtl="0" eaLnBrk="1" fontAlgn="base" hangingPunct="1">
        <a:spcBef>
          <a:spcPct val="20000"/>
        </a:spcBef>
        <a:spcAft>
          <a:spcPct val="0"/>
        </a:spcAft>
        <a:tabLst>
          <a:tab pos="7721600" algn="l"/>
        </a:tabLst>
        <a:defRPr b="1">
          <a:solidFill>
            <a:schemeClr val="tx1"/>
          </a:solidFill>
          <a:latin typeface="+mn-lt"/>
        </a:defRPr>
      </a:lvl6pPr>
      <a:lvl7pPr marL="4341813" indent="-176213" algn="l" defTabSz="995363" rtl="0" eaLnBrk="1" fontAlgn="base" hangingPunct="1">
        <a:spcBef>
          <a:spcPct val="20000"/>
        </a:spcBef>
        <a:spcAft>
          <a:spcPct val="0"/>
        </a:spcAft>
        <a:tabLst>
          <a:tab pos="7721600" algn="l"/>
        </a:tabLst>
        <a:defRPr b="1">
          <a:solidFill>
            <a:schemeClr val="tx1"/>
          </a:solidFill>
          <a:latin typeface="+mn-lt"/>
        </a:defRPr>
      </a:lvl7pPr>
      <a:lvl8pPr marL="4799013" indent="-176213" algn="l" defTabSz="995363" rtl="0" eaLnBrk="1" fontAlgn="base" hangingPunct="1">
        <a:spcBef>
          <a:spcPct val="20000"/>
        </a:spcBef>
        <a:spcAft>
          <a:spcPct val="0"/>
        </a:spcAft>
        <a:tabLst>
          <a:tab pos="7721600" algn="l"/>
        </a:tabLst>
        <a:defRPr b="1">
          <a:solidFill>
            <a:schemeClr val="tx1"/>
          </a:solidFill>
          <a:latin typeface="+mn-lt"/>
        </a:defRPr>
      </a:lvl8pPr>
      <a:lvl9pPr marL="5256213" indent="-176213" algn="l" defTabSz="995363" rtl="0" eaLnBrk="1" fontAlgn="base" hangingPunct="1">
        <a:spcBef>
          <a:spcPct val="20000"/>
        </a:spcBef>
        <a:spcAft>
          <a:spcPct val="0"/>
        </a:spcAft>
        <a:tabLst>
          <a:tab pos="7721600" algn="l"/>
        </a:tabLst>
        <a:defRPr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adfc.de/abstellanlagen" TargetMode="External"/><Relationship Id="rId4" Type="http://schemas.openxmlformats.org/officeDocument/2006/relationships/hyperlink" Target="http://www.adfc.de/3674_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ChangeArrowheads="1"/>
          </p:cNvSpPr>
          <p:nvPr/>
        </p:nvSpPr>
        <p:spPr bwMode="auto">
          <a:xfrm>
            <a:off x="0" y="2183906"/>
            <a:ext cx="10691813" cy="35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l" eaLnBrk="0" hangingPunct="0">
              <a:defRPr/>
            </a:pP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1095845" y="1091953"/>
            <a:ext cx="8642549" cy="42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l" eaLnBrk="0" hangingPunct="0">
              <a:spcBef>
                <a:spcPct val="50000"/>
              </a:spcBef>
              <a:defRPr/>
            </a:pPr>
            <a:r>
              <a:rPr lang="de-DE" sz="4400" dirty="0" smtClean="0">
                <a:latin typeface="Calibri" pitchFamily="34" charset="0"/>
                <a:cs typeface="Calibri" pitchFamily="34" charset="0"/>
              </a:rPr>
              <a:t>Qualitätskriterien für </a:t>
            </a:r>
            <a:r>
              <a:rPr lang="de-DE" sz="4400" dirty="0" err="1" smtClean="0">
                <a:latin typeface="Calibri" pitchFamily="34" charset="0"/>
                <a:cs typeface="Calibri" pitchFamily="34" charset="0"/>
              </a:rPr>
              <a:t>Fahrradparker</a:t>
            </a:r>
            <a:endParaRPr lang="de-DE" sz="4400" dirty="0">
              <a:latin typeface="Calibri" pitchFamily="34" charset="0"/>
              <a:cs typeface="Calibri" pitchFamily="34" charset="0"/>
            </a:endParaRPr>
          </a:p>
          <a:p>
            <a:pPr algn="l" eaLnBrk="0" hangingPunct="0">
              <a:spcBef>
                <a:spcPct val="50000"/>
              </a:spcBef>
              <a:defRPr/>
            </a:pPr>
            <a:r>
              <a:rPr lang="de-DE" sz="27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de-DE" sz="2700" dirty="0" smtClean="0">
                <a:latin typeface="Calibri" pitchFamily="34" charset="0"/>
                <a:cs typeface="Calibri" pitchFamily="34" charset="0"/>
              </a:rPr>
            </a:br>
            <a:r>
              <a:rPr lang="de-DE" sz="27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de-DE" sz="2700" dirty="0" smtClean="0">
                <a:latin typeface="Calibri" pitchFamily="34" charset="0"/>
                <a:cs typeface="Calibri" pitchFamily="34" charset="0"/>
              </a:rPr>
            </a:br>
            <a:r>
              <a:rPr lang="de-DE" sz="2300" dirty="0" smtClean="0">
                <a:latin typeface="Calibri" pitchFamily="34" charset="0"/>
                <a:cs typeface="Calibri" pitchFamily="34" charset="0"/>
              </a:rPr>
              <a:t>Runder Tisch Radverkehr Kreis Offenbach</a:t>
            </a:r>
          </a:p>
          <a:p>
            <a:pPr algn="l" eaLnBrk="0" hangingPunct="0">
              <a:spcBef>
                <a:spcPct val="50000"/>
              </a:spcBef>
              <a:defRPr/>
            </a:pPr>
            <a:r>
              <a:rPr lang="de-DE" sz="2300" dirty="0" smtClean="0">
                <a:latin typeface="Calibri" pitchFamily="34" charset="0"/>
                <a:cs typeface="Calibri" pitchFamily="34" charset="0"/>
              </a:rPr>
              <a:t>19. 10. 2015</a:t>
            </a:r>
          </a:p>
          <a:p>
            <a:pPr algn="l" eaLnBrk="0" hangingPunct="0">
              <a:spcBef>
                <a:spcPct val="50000"/>
              </a:spcBef>
              <a:defRPr/>
            </a:pPr>
            <a:endParaRPr lang="de-DE" sz="2300" dirty="0" smtClean="0">
              <a:latin typeface="Calibri" pitchFamily="34" charset="0"/>
              <a:cs typeface="Calibri" pitchFamily="34" charset="0"/>
            </a:endParaRPr>
          </a:p>
          <a:p>
            <a:pPr algn="l" eaLnBrk="0" hangingPunct="0">
              <a:spcBef>
                <a:spcPct val="50000"/>
              </a:spcBef>
              <a:defRPr/>
            </a:pPr>
            <a:r>
              <a:rPr lang="de-DE" sz="2300" dirty="0" smtClean="0">
                <a:latin typeface="Calibri" pitchFamily="34" charset="0"/>
                <a:cs typeface="Calibri" pitchFamily="34" charset="0"/>
              </a:rPr>
              <a:t>Georgios Kontos, Regionalverband </a:t>
            </a:r>
            <a:r>
              <a:rPr lang="de-DE" sz="2300" dirty="0" err="1" smtClean="0">
                <a:latin typeface="Calibri" pitchFamily="34" charset="0"/>
                <a:cs typeface="Calibri" pitchFamily="34" charset="0"/>
              </a:rPr>
              <a:t>FrankfurtRheinMain</a:t>
            </a:r>
            <a:endParaRPr lang="de-DE" sz="2300" dirty="0" smtClean="0">
              <a:latin typeface="Calibri" pitchFamily="34" charset="0"/>
              <a:cs typeface="Calibri" pitchFamily="34" charset="0"/>
            </a:endParaRPr>
          </a:p>
          <a:p>
            <a:pPr algn="l" eaLnBrk="0" hangingPunct="0">
              <a:spcBef>
                <a:spcPct val="50000"/>
              </a:spcBef>
              <a:defRPr/>
            </a:pPr>
            <a:r>
              <a:rPr lang="de-DE" sz="2300" dirty="0" smtClean="0">
                <a:latin typeface="Calibri" pitchFamily="34" charset="0"/>
                <a:cs typeface="Calibri" pitchFamily="34" charset="0"/>
              </a:rPr>
              <a:t>Norbert Sanden, Geschäftsführer ADFC Hessen</a:t>
            </a:r>
          </a:p>
        </p:txBody>
      </p:sp>
      <p:sp>
        <p:nvSpPr>
          <p:cNvPr id="3076" name="Rectangle 23"/>
          <p:cNvSpPr>
            <a:spLocks noChangeArrowheads="1"/>
          </p:cNvSpPr>
          <p:nvPr/>
        </p:nvSpPr>
        <p:spPr bwMode="auto">
          <a:xfrm>
            <a:off x="3933326" y="2225904"/>
            <a:ext cx="10691813" cy="59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l" eaLnBrk="0" hangingPunct="0">
              <a:defRPr/>
            </a:pPr>
            <a:endParaRPr lang="de-DE" sz="3200" dirty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sz="2500" dirty="0" smtClean="0">
                <a:latin typeface="Calibri" pitchFamily="34" charset="0"/>
                <a:cs typeface="Calibri" pitchFamily="34" charset="0"/>
              </a:rPr>
              <a:t>2. Fahrradabstellanlagen</a:t>
            </a:r>
          </a:p>
        </p:txBody>
      </p:sp>
      <p:pic>
        <p:nvPicPr>
          <p:cNvPr id="1026" name="Picture 2" descr="F:\Sammelantrag B+R\13 - Qualitätskriterien\boxen 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378" y="1475581"/>
            <a:ext cx="6926263" cy="534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sz="2500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de-DE" sz="2500" dirty="0" smtClean="0">
                <a:latin typeface="Calibri" pitchFamily="34" charset="0"/>
                <a:cs typeface="Calibri" pitchFamily="34" charset="0"/>
              </a:rPr>
              <a:t>Fahrradabstellanlagen - Boxen</a:t>
            </a:r>
            <a:endParaRPr lang="de-DE" sz="25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F:\Sammelantrag B+R\13 - Qualitätskriterien\boxen 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378" y="1475581"/>
            <a:ext cx="8424936" cy="5478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sz="2500" dirty="0" smtClean="0">
                <a:latin typeface="Calibri" pitchFamily="34" charset="0"/>
                <a:cs typeface="Calibri" pitchFamily="34" charset="0"/>
              </a:rPr>
              <a:t>Nochmal: Vorderradhalter – nein Danke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541" y="1277445"/>
            <a:ext cx="9329349" cy="4983786"/>
          </a:xfrm>
        </p:spPr>
        <p:txBody>
          <a:bodyPr/>
          <a:lstStyle/>
          <a:p>
            <a:pPr marL="325898" indent="-325898">
              <a:buBlip>
                <a:blip r:embed="rId3"/>
              </a:buBlip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Einfache Vorderradhalter (Vorderradklemmen) sollten grundsätzlich </a:t>
            </a:r>
            <a:br>
              <a:rPr lang="de-DE" sz="2300" b="0" dirty="0" smtClean="0">
                <a:latin typeface="Calibri" pitchFamily="34" charset="0"/>
                <a:cs typeface="Calibri" pitchFamily="34" charset="0"/>
              </a:rPr>
            </a:b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nicht eingesetzt werden, denn der Halt ist unzureichend, der Rahmen kann nicht angeschlossen werden und die Felge wird leicht verbogen. </a:t>
            </a:r>
            <a:br>
              <a:rPr lang="de-DE" sz="2300" b="0" dirty="0" smtClean="0">
                <a:latin typeface="Calibri" pitchFamily="34" charset="0"/>
                <a:cs typeface="Calibri" pitchFamily="34" charset="0"/>
              </a:rPr>
            </a:br>
            <a:endParaRPr lang="de-DE" sz="2300" b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3458" y="3347789"/>
            <a:ext cx="7255954" cy="18094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500" dirty="0" smtClean="0">
                <a:latin typeface="Calibri" pitchFamily="34" charset="0"/>
                <a:cs typeface="Calibri" pitchFamily="34" charset="0"/>
              </a:rPr>
              <a:t>Fahrradanlehnbügel – ja, aber</a:t>
            </a:r>
            <a:endParaRPr lang="de-DE" sz="2500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0868" y="1249447"/>
            <a:ext cx="9401741" cy="4989036"/>
          </a:xfrm>
        </p:spPr>
        <p:txBody>
          <a:bodyPr/>
          <a:lstStyle/>
          <a:p>
            <a:pPr marL="325898" indent="-325898">
              <a:buBlip>
                <a:blip r:embed="rId3"/>
              </a:buBlip>
              <a:defRPr/>
            </a:pPr>
            <a:endParaRPr lang="de-DE" sz="2300" b="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Fahrradanlehnbügel werden vom ADFC </a:t>
            </a:r>
            <a:r>
              <a:rPr lang="de-DE" sz="2300" b="0" i="1" dirty="0" smtClean="0">
                <a:latin typeface="Calibri" pitchFamily="34" charset="0"/>
                <a:cs typeface="Calibri" pitchFamily="34" charset="0"/>
              </a:rPr>
              <a:t>nicht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 zertifiziert bzw. empfohlen,</a:t>
            </a:r>
          </a:p>
          <a:p>
            <a:pPr marL="0" indent="0">
              <a:defRPr/>
            </a:pPr>
            <a:endParaRPr lang="de-DE" sz="2300" b="0" dirty="0" smtClean="0">
              <a:latin typeface="Calibri" pitchFamily="34" charset="0"/>
              <a:cs typeface="Calibri" pitchFamily="34" charset="0"/>
            </a:endParaRPr>
          </a:p>
          <a:p>
            <a:pPr marL="325898" indent="-325898">
              <a:buBlip>
                <a:blip r:embed="rId3"/>
              </a:buBlip>
              <a:defRPr/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da sie keinen wirklich sicheren Stand der Fahrräder gewährleisten, </a:t>
            </a:r>
          </a:p>
          <a:p>
            <a:pPr marL="325898" indent="-325898">
              <a:buBlip>
                <a:blip r:embed="rId3"/>
              </a:buBlip>
              <a:defRPr/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durch eine beidseitige Nutzung Beschädigungen an sicherheitsrelevanten Bauteilen des Fahrrades (z.B. an Bremszügen) auftreten können </a:t>
            </a:r>
          </a:p>
          <a:p>
            <a:pPr marL="325898" indent="-325898">
              <a:buBlip>
                <a:blip r:embed="rId3"/>
              </a:buBlip>
              <a:defRPr/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und nicht immer ein Rad und der Rahmen an den Bügeln angeschlossen werden kann.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848" y="1314194"/>
            <a:ext cx="9383180" cy="4906789"/>
          </a:xfrm>
        </p:spPr>
        <p:txBody>
          <a:bodyPr/>
          <a:lstStyle/>
          <a:p>
            <a:pPr marL="325898" indent="-325898">
              <a:buBlip>
                <a:blip r:embed="rId3"/>
              </a:buBlip>
              <a:defRPr/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De facto eignen sie sich aber durchaus, um Fahrräder zu parken. </a:t>
            </a:r>
          </a:p>
          <a:p>
            <a:pPr marL="0" indent="0">
              <a:defRPr/>
            </a:pPr>
            <a:endParaRPr lang="de-DE" sz="2300" b="0" dirty="0" smtClean="0">
              <a:latin typeface="Calibri" pitchFamily="34" charset="0"/>
              <a:cs typeface="Calibri" pitchFamily="34" charset="0"/>
            </a:endParaRPr>
          </a:p>
          <a:p>
            <a:pPr marL="325898" indent="-325898">
              <a:buBlip>
                <a:blip r:embed="rId3"/>
              </a:buBlip>
              <a:defRPr/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Wie wir z.B. in Frankfurt sehen, strahlen sie auch die Macht des Faktischen </a:t>
            </a:r>
            <a:br>
              <a:rPr lang="de-DE" sz="2300" b="0" dirty="0" smtClean="0">
                <a:latin typeface="Calibri" pitchFamily="34" charset="0"/>
                <a:cs typeface="Calibri" pitchFamily="34" charset="0"/>
              </a:rPr>
            </a:b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aus. Daher werden sie vom ADFC-Hessen nicht grundsätzlich abgelehnt. </a:t>
            </a:r>
            <a:endParaRPr lang="de-DE" dirty="0" smtClean="0"/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9442" y="3707829"/>
            <a:ext cx="6396526" cy="2981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09402" y="755501"/>
            <a:ext cx="9622632" cy="804965"/>
          </a:xfrm>
        </p:spPr>
        <p:txBody>
          <a:bodyPr/>
          <a:lstStyle/>
          <a:p>
            <a:pPr eaLnBrk="1" hangingPunct="1"/>
            <a:r>
              <a:rPr lang="de-DE" sz="2500" dirty="0" smtClean="0">
                <a:latin typeface="Calibri" pitchFamily="34" charset="0"/>
                <a:cs typeface="Calibri" pitchFamily="34" charset="0"/>
              </a:rPr>
              <a:t>Fahrradanlehnbügel – ja, aber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809402" y="755501"/>
            <a:ext cx="9622632" cy="804965"/>
          </a:xfrm>
        </p:spPr>
        <p:txBody>
          <a:bodyPr/>
          <a:lstStyle/>
          <a:p>
            <a:pPr eaLnBrk="1" hangingPunct="1"/>
            <a:r>
              <a:rPr lang="de-DE" sz="2500" dirty="0" smtClean="0">
                <a:latin typeface="Calibri" pitchFamily="34" charset="0"/>
                <a:cs typeface="Calibri" pitchFamily="34" charset="0"/>
              </a:rPr>
              <a:t>Fahrradanlehnbügel – ja, aber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560" y="1298445"/>
            <a:ext cx="9368330" cy="5372269"/>
          </a:xfrm>
        </p:spPr>
        <p:txBody>
          <a:bodyPr/>
          <a:lstStyle/>
          <a:p>
            <a:pPr defTabSz="1042873">
              <a:lnSpc>
                <a:spcPct val="100000"/>
              </a:lnSpc>
              <a:spcBef>
                <a:spcPct val="0"/>
              </a:spcBef>
              <a:buBlip>
                <a:blip r:embed="rId3"/>
              </a:buBlip>
              <a:defRPr/>
            </a:pPr>
            <a:endParaRPr lang="de-DE" sz="2300" b="0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defTabSz="1042873">
              <a:lnSpc>
                <a:spcPct val="10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de-DE" sz="2300" b="0" kern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Richtig geformte Bügel </a:t>
            </a:r>
            <a:r>
              <a:rPr lang="de-DE" sz="2300" b="0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können sowohl </a:t>
            </a:r>
            <a:r>
              <a:rPr lang="de-DE" sz="2300" b="0" kern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dort </a:t>
            </a:r>
            <a:r>
              <a:rPr lang="de-DE" sz="2300" b="0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akzeptiert werden, </a:t>
            </a:r>
            <a:br>
              <a:rPr lang="de-DE" sz="2300" b="0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de-DE" sz="2300" b="0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wo </a:t>
            </a:r>
            <a:r>
              <a:rPr lang="de-DE" sz="2300" b="0" kern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sie bereits installiert </a:t>
            </a:r>
            <a:r>
              <a:rPr lang="de-DE" sz="2300" b="0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sind, </a:t>
            </a:r>
            <a:r>
              <a:rPr lang="de-DE" sz="2300" b="0" kern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als auch an Orten, an denen ADFC-zertifizierte Modelle abgelehnt werden, beispielsweise aus gestalterischen Gründen</a:t>
            </a:r>
            <a:r>
              <a:rPr lang="de-DE" sz="2300" b="0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defTabSz="1042873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de-DE" sz="2300" b="0" kern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defTabSz="1042873">
              <a:lnSpc>
                <a:spcPct val="10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de-DE" sz="2300" b="0" kern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Wichtig ist, dass </a:t>
            </a:r>
            <a:r>
              <a:rPr lang="de-DE" sz="2300" b="0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Mindestanforderungen </a:t>
            </a:r>
            <a:r>
              <a:rPr lang="de-DE" sz="2300" b="0" kern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erfüllt werden. </a:t>
            </a:r>
            <a:r>
              <a:rPr lang="de-DE" sz="2300" b="0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Sie müssen ausreichend </a:t>
            </a:r>
            <a:r>
              <a:rPr lang="de-DE" sz="2300" b="0" kern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Halt für die angelehnten Fahrräder bieten, das Festschließen </a:t>
            </a:r>
            <a:r>
              <a:rPr lang="de-DE" sz="2300" b="0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eines Rades und des Rahmens </a:t>
            </a:r>
            <a:r>
              <a:rPr lang="de-DE" sz="2300" b="0" kern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darf nicht ausgeschlossen </a:t>
            </a:r>
            <a:r>
              <a:rPr lang="de-DE" sz="2300" b="0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sein.</a:t>
            </a:r>
          </a:p>
          <a:p>
            <a:pPr marL="0" indent="0" defTabSz="1042873">
              <a:lnSpc>
                <a:spcPct val="100000"/>
              </a:lnSpc>
              <a:spcBef>
                <a:spcPct val="0"/>
              </a:spcBef>
              <a:defRPr/>
            </a:pPr>
            <a:endParaRPr lang="de-DE" sz="2300" b="0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defTabSz="1042873">
              <a:lnSpc>
                <a:spcPct val="10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de-DE" sz="2300" b="0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Der Abstand soll mindestens </a:t>
            </a:r>
            <a:r>
              <a:rPr lang="de-DE" sz="2300" b="0" kern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80 cm betragen, dies reicht gerade noch aus, um je Bügel zwei Fahrräder abzuschließen. Es ist </a:t>
            </a:r>
            <a:r>
              <a:rPr lang="de-DE" sz="2300" b="0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allerdings bedeutend </a:t>
            </a:r>
            <a:r>
              <a:rPr lang="de-DE" sz="2300" b="0" kern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besser (komfortabler), wenn die Abstände bei 100 cm bis 110 cm </a:t>
            </a:r>
            <a:r>
              <a:rPr lang="de-DE" sz="2300" b="0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liegen.</a:t>
            </a:r>
            <a:endParaRPr lang="de-DE" sz="2300" b="0" kern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defTabSz="1042873">
              <a:lnSpc>
                <a:spcPct val="100000"/>
              </a:lnSpc>
              <a:spcBef>
                <a:spcPct val="0"/>
              </a:spcBef>
              <a:buBlip>
                <a:blip r:embed="rId3"/>
              </a:buBlip>
              <a:defRPr/>
            </a:pPr>
            <a:endParaRPr lang="de-DE" sz="2300" b="0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 indent="0">
              <a:spcBef>
                <a:spcPct val="50000"/>
              </a:spcBef>
              <a:defRPr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809402" y="755501"/>
            <a:ext cx="9622632" cy="804965"/>
          </a:xfrm>
        </p:spPr>
        <p:txBody>
          <a:bodyPr/>
          <a:lstStyle/>
          <a:p>
            <a:pPr eaLnBrk="1" hangingPunct="1"/>
            <a:r>
              <a:rPr lang="de-DE" sz="2500" dirty="0" smtClean="0">
                <a:latin typeface="Calibri" pitchFamily="34" charset="0"/>
                <a:cs typeface="Calibri" pitchFamily="34" charset="0"/>
              </a:rPr>
              <a:t>3. Argumente eines Nutzers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560" y="1298445"/>
            <a:ext cx="9368330" cy="5372269"/>
          </a:xfrm>
        </p:spPr>
        <p:txBody>
          <a:bodyPr>
            <a:normAutofit fontScale="70000" lnSpcReduction="20000"/>
          </a:bodyPr>
          <a:lstStyle/>
          <a:p>
            <a:pPr defTabSz="1042873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de-DE" sz="2600" dirty="0" smtClean="0"/>
              <a:t>	Gemäß den Empfehlungen werden Reihenanlagen gegenüber Anlehnbügeln deutlich bevorzugt. Bei wenig vorhandenem Platz werden auch Anlagen mit hoch/tiefer Radeinstellung empfohlen.</a:t>
            </a:r>
          </a:p>
          <a:p>
            <a:pPr defTabSz="1042873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de-DE" sz="2600" b="0" dirty="0" smtClean="0"/>
          </a:p>
          <a:p>
            <a:pPr defTabSz="1042873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de-DE" sz="2300" b="0" kern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defTabSz="1042873">
              <a:lnSpc>
                <a:spcPct val="10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de-DE" sz="2400" b="0" dirty="0" smtClean="0"/>
              <a:t>Zu kompliziert; ich verstehe das Prinzip, wie ich mein Rad einstellen soll, oft nicht auf Anhieb.</a:t>
            </a:r>
          </a:p>
          <a:p>
            <a:pPr defTabSz="1042873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de-DE" sz="2400" b="0" dirty="0" smtClean="0"/>
          </a:p>
          <a:p>
            <a:pPr defTabSz="1042873">
              <a:lnSpc>
                <a:spcPct val="10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de-DE" sz="2400" b="0" dirty="0" smtClean="0"/>
              <a:t>Ich möchte mein </a:t>
            </a:r>
            <a:r>
              <a:rPr lang="de-DE" sz="2400" b="0" dirty="0" err="1" smtClean="0"/>
              <a:t>Rohloffrad</a:t>
            </a:r>
            <a:r>
              <a:rPr lang="de-DE" sz="2400" b="0" dirty="0" smtClean="0"/>
              <a:t> am Hinterrad mit der teuren Nabe festschließen; dies ist bei Reihenanlagen oft kaum möglich.</a:t>
            </a:r>
          </a:p>
          <a:p>
            <a:pPr defTabSz="1042873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de-DE" sz="2400" b="0" dirty="0" smtClean="0"/>
          </a:p>
          <a:p>
            <a:pPr defTabSz="1042873">
              <a:lnSpc>
                <a:spcPct val="10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de-DE" sz="2400" b="0" dirty="0" smtClean="0"/>
              <a:t>Ich möchte mein </a:t>
            </a:r>
            <a:r>
              <a:rPr lang="de-DE" sz="2400" b="0" dirty="0" err="1" smtClean="0"/>
              <a:t>Pedelec</a:t>
            </a:r>
            <a:r>
              <a:rPr lang="de-DE" sz="2400" b="0" dirty="0" smtClean="0"/>
              <a:t> mit Mittelmotor am Rahmen anschließen; dies ist bei Reihenanlagen oft nicht oder nur mit erheblichen Verrenkungen möglich.</a:t>
            </a:r>
          </a:p>
          <a:p>
            <a:pPr defTabSz="1042873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de-DE" sz="2400" b="0" dirty="0" smtClean="0"/>
          </a:p>
          <a:p>
            <a:pPr defTabSz="1042873">
              <a:lnSpc>
                <a:spcPct val="10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de-DE" sz="2400" b="0" dirty="0" smtClean="0"/>
              <a:t>Ich möchte mein Schloss nach dem Abstellen aus der Transporthalterung am Rahmen aufschließen. Die entsprechende Schlüsselposition ist in Reihenanlagen nicht immer gut erreichbar.</a:t>
            </a:r>
          </a:p>
          <a:p>
            <a:pPr defTabSz="1042873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de-DE" sz="2400" b="0" dirty="0" smtClean="0"/>
          </a:p>
          <a:p>
            <a:pPr defTabSz="1042873">
              <a:lnSpc>
                <a:spcPct val="10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de-DE" sz="2400" b="0" dirty="0" smtClean="0"/>
              <a:t>Fahrräder, die nicht "ordnungsgemäß" in eine solche Anlage eingestellt sind, blockieren leicht 2 weitere Stellplätze.</a:t>
            </a:r>
          </a:p>
          <a:p>
            <a:pPr defTabSz="1042873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de-DE" sz="2400" b="0" dirty="0" smtClean="0"/>
          </a:p>
          <a:p>
            <a:pPr defTabSz="1042873">
              <a:lnSpc>
                <a:spcPct val="10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de-DE" sz="2400" b="0" dirty="0" smtClean="0"/>
              <a:t>Manche Fahrräder sind einfach zu breit (breite Federgabeln, Taschen, etc.)</a:t>
            </a:r>
          </a:p>
          <a:p>
            <a:pPr defTabSz="1042873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de-DE" sz="2400" b="0" dirty="0" smtClean="0"/>
          </a:p>
          <a:p>
            <a:pPr defTabSz="1042873">
              <a:lnSpc>
                <a:spcPct val="10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de-DE" sz="2400" b="0" dirty="0" smtClean="0"/>
              <a:t>Ich traue der Stabilität nicht und möchte doch lieber meinen Ständer verwenden.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300" b="0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 indent="0">
              <a:spcBef>
                <a:spcPct val="50000"/>
              </a:spcBef>
              <a:defRPr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500" dirty="0" smtClean="0">
                <a:latin typeface="Calibri" pitchFamily="34" charset="0"/>
                <a:cs typeface="Calibri" pitchFamily="34" charset="0"/>
              </a:rPr>
              <a:t>4. Forderungen</a:t>
            </a:r>
            <a:endParaRPr lang="de-DE" sz="2500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560" y="1298445"/>
            <a:ext cx="9331206" cy="4989036"/>
          </a:xfrm>
        </p:spPr>
        <p:txBody>
          <a:bodyPr>
            <a:normAutofit/>
          </a:bodyPr>
          <a:lstStyle/>
          <a:p>
            <a:pPr>
              <a:defRPr/>
            </a:pPr>
            <a:endParaRPr lang="de-DE" sz="2300" b="0" dirty="0" smtClean="0">
              <a:latin typeface="Calibri" pitchFamily="34" charset="0"/>
              <a:cs typeface="Calibri" pitchFamily="34" charset="0"/>
            </a:endParaRPr>
          </a:p>
          <a:p>
            <a:pPr marL="325898" indent="-325898">
              <a:buBlip>
                <a:blip r:embed="rId3"/>
              </a:buBlip>
              <a:defRPr/>
            </a:pPr>
            <a:r>
              <a:rPr lang="de-DE" sz="2300" b="0" dirty="0">
                <a:latin typeface="Calibri" pitchFamily="34" charset="0"/>
                <a:cs typeface="Calibri" pitchFamily="34" charset="0"/>
              </a:rPr>
              <a:t>L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andesweite 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Mindeststandards für Fahrradabstellplätze mit quantitativen Richtzahlen und 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Qualitätsanforderungen. </a:t>
            </a:r>
          </a:p>
          <a:p>
            <a:pPr marL="325898" indent="-325898">
              <a:buBlip>
                <a:blip r:embed="rId3"/>
              </a:buBlip>
              <a:defRPr/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Erlass einer </a:t>
            </a:r>
            <a:r>
              <a:rPr lang="de-DE" sz="2300" dirty="0" smtClean="0">
                <a:latin typeface="Calibri" pitchFamily="34" charset="0"/>
                <a:cs typeface="Calibri" pitchFamily="34" charset="0"/>
              </a:rPr>
              <a:t>Hessischen Fahrradabstellplatzverordnung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25898" indent="-325898">
              <a:buBlip>
                <a:blip r:embed="rId3"/>
              </a:buBlip>
              <a:defRPr/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Bei 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gewerblich genutzten Räumlichkeiten sollte 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sie – 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ganz im Sinne des vom HMWEVL unterstützten 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bike 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+ </a:t>
            </a:r>
            <a:r>
              <a:rPr lang="de-DE" sz="2300" b="0" dirty="0" err="1">
                <a:latin typeface="Calibri" pitchFamily="34" charset="0"/>
                <a:cs typeface="Calibri" pitchFamily="34" charset="0"/>
              </a:rPr>
              <a:t>business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 – auch Standards für Duschen und Umkleideräume beinhalten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 </a:t>
            </a:r>
            <a:endParaRPr lang="de-DE" sz="2300" b="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endParaRPr lang="de-DE" sz="2300" b="0" dirty="0">
              <a:latin typeface="Calibri" pitchFamily="34" charset="0"/>
              <a:cs typeface="Calibri" pitchFamily="34" charset="0"/>
            </a:endParaRPr>
          </a:p>
          <a:p>
            <a:pPr marL="325898" indent="-325898">
              <a:buBlip>
                <a:blip r:embed="rId3"/>
              </a:buBlip>
              <a:defRPr/>
            </a:pPr>
            <a:endParaRPr lang="de-DE" sz="2300" b="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smtClean="0">
                <a:latin typeface="Calibri" pitchFamily="34" charset="0"/>
                <a:cs typeface="Calibri" pitchFamily="34" charset="0"/>
              </a:rPr>
              <a:t>4. Forderungen - </a:t>
            </a:r>
            <a:r>
              <a:rPr lang="de-DE" sz="2800" dirty="0" smtClean="0">
                <a:latin typeface="Calibri" pitchFamily="34" charset="0"/>
                <a:cs typeface="Calibri" pitchFamily="34" charset="0"/>
              </a:rPr>
              <a:t>Wirkungsgeschwindigkeit</a:t>
            </a:r>
            <a:br>
              <a:rPr lang="de-DE" sz="2800" dirty="0" smtClean="0">
                <a:latin typeface="Calibri" pitchFamily="34" charset="0"/>
                <a:cs typeface="Calibri" pitchFamily="34" charset="0"/>
              </a:rPr>
            </a:br>
            <a:endParaRPr lang="de-DE" sz="25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560" y="1298445"/>
            <a:ext cx="9368330" cy="4989036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de-DE" sz="2300" b="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  <a:defRPr/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Bei Einführung der Hessischen Fahrradabstellplatzverordnung wären zwar alle Neubau- und Umnutzungsvorhaben landesweit betroffen, wir sind uns aber dessen bewusst, dass ihre Wirkungsgeschwindigkeit aufgrund der niedrigen Neubauquote eher moderat sein dürfte. 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Allerdings erwarten wir, dass durch den dezidierten Standard auch mittelbare Wirkungen (Sekundäreffekte) auf nicht genehmigungs-pflichtige Vorhaben im Bestand entfaltet werden.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Sobald der Standard öffentlich präsent ist, wird er vermutlich von Seiten der Nachfragenden eine relevante Rolle spielen.</a:t>
            </a:r>
          </a:p>
          <a:p>
            <a:pPr marL="0" indent="0">
              <a:defRPr/>
            </a:pPr>
            <a:endParaRPr lang="de-DE" sz="2300" b="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smtClean="0">
                <a:latin typeface="Calibri" pitchFamily="34" charset="0"/>
                <a:cs typeface="Calibri" pitchFamily="34" charset="0"/>
              </a:rPr>
              <a:t>4. Forderungen - </a:t>
            </a:r>
            <a:r>
              <a:rPr lang="de-DE" sz="2800" dirty="0" smtClean="0">
                <a:latin typeface="Calibri" pitchFamily="34" charset="0"/>
                <a:cs typeface="Calibri" pitchFamily="34" charset="0"/>
              </a:rPr>
              <a:t>Aufgabe des Landes </a:t>
            </a:r>
            <a:br>
              <a:rPr lang="de-DE" sz="2800" dirty="0" smtClean="0">
                <a:latin typeface="Calibri" pitchFamily="34" charset="0"/>
                <a:cs typeface="Calibri" pitchFamily="34" charset="0"/>
              </a:rPr>
            </a:br>
            <a:endParaRPr lang="de-DE" sz="25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560" y="1298445"/>
            <a:ext cx="9368330" cy="4989036"/>
          </a:xfrm>
        </p:spPr>
        <p:txBody>
          <a:bodyPr/>
          <a:lstStyle/>
          <a:p>
            <a:pPr>
              <a:buFontTx/>
              <a:buBlip>
                <a:blip r:embed="rId3"/>
              </a:buBlip>
              <a:defRPr/>
            </a:pPr>
            <a:endParaRPr lang="de-DE" sz="2300" b="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endParaRPr lang="de-DE" sz="23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  <a:defRPr/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Aufnahme einer Verordnungsermächtigung in die HBO und Formulierung der Fahrradabstellplatzverordnung.</a:t>
            </a:r>
          </a:p>
          <a:p>
            <a:pPr marL="0" indent="0">
              <a:defRPr/>
            </a:pPr>
            <a:endParaRPr lang="de-DE" sz="2300" b="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  <a:defRPr/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Den Kommunen sollte weiterhin unbenommen bleiben, per Satzung höhere Standards festzulegen, bei Untätigkeit der Kommunen müsste aber die Fahrradabstellplatzverordnung greifen.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smtClean="0">
                <a:latin typeface="Calibri" pitchFamily="34" charset="0"/>
                <a:cs typeface="Calibri" pitchFamily="34" charset="0"/>
              </a:rPr>
              <a:t>Inhalt</a:t>
            </a: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ct val="30000"/>
              </a:spcBef>
              <a:buClr>
                <a:srgbClr val="FF8000"/>
              </a:buClr>
              <a:buFontTx/>
              <a:buBlip>
                <a:blip r:embed="rId2"/>
              </a:buBlip>
            </a:pPr>
            <a:endParaRPr lang="de-DE" sz="2300" b="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30000"/>
              </a:lnSpc>
              <a:spcBef>
                <a:spcPct val="30000"/>
              </a:spcBef>
              <a:buClr>
                <a:srgbClr val="FF8000"/>
              </a:buClr>
              <a:buFontTx/>
              <a:buBlip>
                <a:blip r:embed="rId2"/>
              </a:buBlip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1. Fahrradparken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>
                <a:srgbClr val="FF8000"/>
              </a:buClr>
              <a:buFontTx/>
              <a:buBlip>
                <a:blip r:embed="rId2"/>
              </a:buBlip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2. Fahrradabstellanlagen – Zertifizierung durch den ADFC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>
                <a:srgbClr val="FF8000"/>
              </a:buClr>
              <a:buBlip>
                <a:blip r:embed="rId2"/>
              </a:buBlip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3. Kommentar / Argumente eines Nutzers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>
                <a:srgbClr val="FF8000"/>
              </a:buClr>
              <a:buBlip>
                <a:blip r:embed="rId2"/>
              </a:buBlip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4. Forderungen 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>
                <a:srgbClr val="FF8000"/>
              </a:buClr>
              <a:buFontTx/>
              <a:buBlip>
                <a:blip r:embed="rId2"/>
              </a:buBlip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5. Förderung durch das Land Hessen: Bike + Ride Anlagen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>
                <a:srgbClr val="FF8000"/>
              </a:buClr>
              <a:buFontTx/>
              <a:buBlip>
                <a:blip r:embed="rId2"/>
              </a:buBlip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6. Literaturhinweise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smtClean="0">
                <a:latin typeface="Calibri" pitchFamily="34" charset="0"/>
                <a:cs typeface="Calibri" pitchFamily="34" charset="0"/>
              </a:rPr>
              <a:t>4. Forderungen - </a:t>
            </a:r>
            <a:r>
              <a:rPr lang="de-DE" sz="2800" dirty="0" smtClean="0">
                <a:latin typeface="Calibri" pitchFamily="34" charset="0"/>
                <a:cs typeface="Calibri" pitchFamily="34" charset="0"/>
              </a:rPr>
              <a:t>Aufgabe der Kommunen</a:t>
            </a:r>
            <a:br>
              <a:rPr lang="de-DE" sz="2800" dirty="0" smtClean="0">
                <a:latin typeface="Calibri" pitchFamily="34" charset="0"/>
                <a:cs typeface="Calibri" pitchFamily="34" charset="0"/>
              </a:rPr>
            </a:br>
            <a:endParaRPr lang="de-DE" sz="25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560" y="1298445"/>
            <a:ext cx="9349768" cy="4989036"/>
          </a:xfrm>
        </p:spPr>
        <p:txBody>
          <a:bodyPr/>
          <a:lstStyle/>
          <a:p>
            <a:pPr>
              <a:buFontTx/>
              <a:buBlip>
                <a:blip r:embed="rId3"/>
              </a:buBlip>
              <a:defRPr/>
            </a:pPr>
            <a:endParaRPr lang="de-DE" sz="2300" b="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endParaRPr lang="de-DE" sz="23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  <a:defRPr/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Entwicklung von Fahrradstellplatzkonzepten im Rahmen ihrer Gesamtverkehrsplanung, um ein flächendeckendes und bedarfsgerechtes Angebot zu gewährleisten. </a:t>
            </a:r>
          </a:p>
          <a:p>
            <a:pPr marL="0" indent="0">
              <a:defRPr/>
            </a:pPr>
            <a:endParaRPr lang="de-DE" sz="2300" b="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  <a:defRPr/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Sofern erforderlich sollten dazu selbstverständlich auch Kfz-Parkplätze in Anspruch genommen und umgestaltet werden. 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500" dirty="0" smtClean="0">
                <a:latin typeface="Calibri" pitchFamily="34" charset="0"/>
                <a:cs typeface="Calibri" pitchFamily="34" charset="0"/>
              </a:rPr>
              <a:t>5. Förderung: </a:t>
            </a:r>
            <a:r>
              <a:rPr lang="de-DE" sz="2500" dirty="0" err="1" smtClean="0">
                <a:latin typeface="Calibri" pitchFamily="34" charset="0"/>
                <a:cs typeface="Calibri" pitchFamily="34" charset="0"/>
              </a:rPr>
              <a:t>bike</a:t>
            </a:r>
            <a:r>
              <a:rPr lang="de-DE" sz="2500" dirty="0" smtClean="0">
                <a:latin typeface="Calibri" pitchFamily="34" charset="0"/>
                <a:cs typeface="Calibri" pitchFamily="34" charset="0"/>
              </a:rPr>
              <a:t> + </a:t>
            </a:r>
            <a:r>
              <a:rPr lang="de-DE" sz="2500" dirty="0" err="1" smtClean="0">
                <a:latin typeface="Calibri" pitchFamily="34" charset="0"/>
                <a:cs typeface="Calibri" pitchFamily="34" charset="0"/>
              </a:rPr>
              <a:t>ride</a:t>
            </a:r>
            <a:r>
              <a:rPr lang="de-DE" sz="2500" dirty="0" smtClean="0">
                <a:latin typeface="Calibri" pitchFamily="34" charset="0"/>
                <a:cs typeface="Calibri" pitchFamily="34" charset="0"/>
              </a:rPr>
              <a:t> Sammelantrag</a:t>
            </a:r>
          </a:p>
        </p:txBody>
      </p:sp>
      <p:pic>
        <p:nvPicPr>
          <p:cNvPr id="2050" name="Picture 2" descr="C:\Users\gogo\Desktop\Anmeldung_neuer_Maßnahmen_ÖPNV_(Formblatt_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362" y="1331565"/>
            <a:ext cx="5976664" cy="548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500" dirty="0" smtClean="0">
                <a:latin typeface="Calibri" pitchFamily="34" charset="0"/>
                <a:cs typeface="Calibri" pitchFamily="34" charset="0"/>
              </a:rPr>
              <a:t>5. Förderung: </a:t>
            </a:r>
            <a:r>
              <a:rPr lang="de-DE" sz="2500" dirty="0" err="1" smtClean="0">
                <a:latin typeface="Calibri" pitchFamily="34" charset="0"/>
                <a:cs typeface="Calibri" pitchFamily="34" charset="0"/>
              </a:rPr>
              <a:t>bike</a:t>
            </a:r>
            <a:r>
              <a:rPr lang="de-DE" sz="2500" dirty="0" smtClean="0">
                <a:latin typeface="Calibri" pitchFamily="34" charset="0"/>
                <a:cs typeface="Calibri" pitchFamily="34" charset="0"/>
              </a:rPr>
              <a:t> + </a:t>
            </a:r>
            <a:r>
              <a:rPr lang="de-DE" sz="2500" dirty="0" err="1" smtClean="0">
                <a:latin typeface="Calibri" pitchFamily="34" charset="0"/>
                <a:cs typeface="Calibri" pitchFamily="34" charset="0"/>
              </a:rPr>
              <a:t>ride</a:t>
            </a:r>
            <a:r>
              <a:rPr lang="de-DE" sz="2500" dirty="0" smtClean="0">
                <a:latin typeface="Calibri" pitchFamily="34" charset="0"/>
                <a:cs typeface="Calibri" pitchFamily="34" charset="0"/>
              </a:rPr>
              <a:t> Sammelantrag - Hinweise</a:t>
            </a:r>
          </a:p>
        </p:txBody>
      </p:sp>
      <p:pic>
        <p:nvPicPr>
          <p:cNvPr id="3076" name="Picture 4" descr="C:\Users\gogo\Desktop\checkliste B+R sammelantrag-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718" y="1331565"/>
            <a:ext cx="4533156" cy="6029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500" dirty="0" smtClean="0">
                <a:latin typeface="Calibri" pitchFamily="34" charset="0"/>
                <a:cs typeface="Calibri" pitchFamily="34" charset="0"/>
              </a:rPr>
              <a:t>5. Förderung: </a:t>
            </a:r>
            <a:r>
              <a:rPr lang="de-DE" sz="2500" dirty="0" err="1" smtClean="0">
                <a:latin typeface="Calibri" pitchFamily="34" charset="0"/>
                <a:cs typeface="Calibri" pitchFamily="34" charset="0"/>
              </a:rPr>
              <a:t>bike</a:t>
            </a:r>
            <a:r>
              <a:rPr lang="de-DE" sz="2500" dirty="0" smtClean="0">
                <a:latin typeface="Calibri" pitchFamily="34" charset="0"/>
                <a:cs typeface="Calibri" pitchFamily="34" charset="0"/>
              </a:rPr>
              <a:t> + </a:t>
            </a:r>
            <a:r>
              <a:rPr lang="de-DE" sz="2500" dirty="0" err="1" smtClean="0">
                <a:latin typeface="Calibri" pitchFamily="34" charset="0"/>
                <a:cs typeface="Calibri" pitchFamily="34" charset="0"/>
              </a:rPr>
              <a:t>ride</a:t>
            </a:r>
            <a:r>
              <a:rPr lang="de-DE" sz="2500" dirty="0" smtClean="0">
                <a:latin typeface="Calibri" pitchFamily="34" charset="0"/>
                <a:cs typeface="Calibri" pitchFamily="34" charset="0"/>
              </a:rPr>
              <a:t> Sammelantrag - Elemente</a:t>
            </a:r>
          </a:p>
        </p:txBody>
      </p:sp>
      <p:pic>
        <p:nvPicPr>
          <p:cNvPr id="4099" name="Picture 3" descr="C:\Users\gogo\Desktop\checkliste B+R sammelantrag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38" y="1475581"/>
            <a:ext cx="10295127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500" dirty="0" smtClean="0">
                <a:latin typeface="Calibri" pitchFamily="34" charset="0"/>
                <a:cs typeface="Calibri" pitchFamily="34" charset="0"/>
              </a:rPr>
              <a:t>5. Förderung: </a:t>
            </a:r>
            <a:r>
              <a:rPr lang="de-DE" sz="2500" dirty="0" err="1" smtClean="0">
                <a:latin typeface="Calibri" pitchFamily="34" charset="0"/>
                <a:cs typeface="Calibri" pitchFamily="34" charset="0"/>
              </a:rPr>
              <a:t>bike</a:t>
            </a:r>
            <a:r>
              <a:rPr lang="de-DE" sz="2500" dirty="0" smtClean="0">
                <a:latin typeface="Calibri" pitchFamily="34" charset="0"/>
                <a:cs typeface="Calibri" pitchFamily="34" charset="0"/>
              </a:rPr>
              <a:t> + </a:t>
            </a:r>
            <a:r>
              <a:rPr lang="de-DE" sz="2500" dirty="0" err="1" smtClean="0">
                <a:latin typeface="Calibri" pitchFamily="34" charset="0"/>
                <a:cs typeface="Calibri" pitchFamily="34" charset="0"/>
              </a:rPr>
              <a:t>ride</a:t>
            </a:r>
            <a:r>
              <a:rPr lang="de-DE" sz="2500" dirty="0" smtClean="0">
                <a:latin typeface="Calibri" pitchFamily="34" charset="0"/>
                <a:cs typeface="Calibri" pitchFamily="34" charset="0"/>
              </a:rPr>
              <a:t> Sammelantrag - Elemente</a:t>
            </a:r>
          </a:p>
        </p:txBody>
      </p:sp>
      <p:pic>
        <p:nvPicPr>
          <p:cNvPr id="5122" name="Picture 2" descr="C:\Users\gogo\Desktop\checkliste B+R sammelantrag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386" y="1403572"/>
            <a:ext cx="8064896" cy="5343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37394" y="755501"/>
            <a:ext cx="9622632" cy="804965"/>
          </a:xfrm>
        </p:spPr>
        <p:txBody>
          <a:bodyPr/>
          <a:lstStyle/>
          <a:p>
            <a:pPr eaLnBrk="1" hangingPunct="1"/>
            <a:r>
              <a:rPr lang="de-DE" sz="2500" dirty="0" smtClean="0">
                <a:latin typeface="Calibri" pitchFamily="34" charset="0"/>
                <a:cs typeface="Calibri" pitchFamily="34" charset="0"/>
              </a:rPr>
              <a:t>6. Literaturhinweise / Grundlagen</a:t>
            </a:r>
            <a:endParaRPr lang="de-DE" sz="2500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54" y="971525"/>
            <a:ext cx="9555808" cy="59766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de-DE" sz="1600" dirty="0" smtClean="0"/>
          </a:p>
          <a:p>
            <a:r>
              <a:rPr lang="de-DE" sz="1600" dirty="0" smtClean="0"/>
              <a:t>Bike + Ride im Umweltverbund, RMV-Heft 10,  RMV GmbH, Hofheim 2000 </a:t>
            </a:r>
          </a:p>
          <a:p>
            <a:r>
              <a:rPr lang="de-DE" sz="1600" dirty="0" smtClean="0"/>
              <a:t>Planung + Bedarfsermittlung von P+R und B+R Anlagen, Schriftenreihe der Hessischen Straßen- und Verkehrsverwaltung, Heft 46, Wiesbaden 2001 </a:t>
            </a:r>
          </a:p>
          <a:p>
            <a:r>
              <a:rPr lang="de-DE" sz="1600" dirty="0" smtClean="0"/>
              <a:t>Regionales Bike + Ride Konzept, Planungsverband Ballungsraum Frankfurt/Rhein-Main, Frankfurt 2005 </a:t>
            </a:r>
          </a:p>
          <a:p>
            <a:r>
              <a:rPr lang="de-DE" sz="1600" dirty="0" smtClean="0"/>
              <a:t>Mit dem Rad zum Bahnhof - Planung, Bau und Unterhalt von B+R Anlagen, INZELL-Initiative, München 2008</a:t>
            </a:r>
          </a:p>
          <a:p>
            <a:r>
              <a:rPr lang="de-DE" sz="1600" dirty="0" smtClean="0"/>
              <a:t>B+R Konzept DADINA Darmstadt-Dieburger Nahverkehrsplan, Büro VAR, Darmstadt 2011 </a:t>
            </a:r>
          </a:p>
          <a:p>
            <a:r>
              <a:rPr lang="de-DE" sz="1600" dirty="0" smtClean="0"/>
              <a:t>Größe und Auslastung der B+R Anlagen im RMV-Gebiet  (Erhebung), </a:t>
            </a:r>
            <a:r>
              <a:rPr lang="de-DE" sz="1600" dirty="0" err="1" smtClean="0"/>
              <a:t>ivm</a:t>
            </a:r>
            <a:r>
              <a:rPr lang="de-DE" sz="1600" dirty="0" smtClean="0"/>
              <a:t> GmbH, Frankfurt 2011 </a:t>
            </a:r>
          </a:p>
          <a:p>
            <a:r>
              <a:rPr lang="de-DE" sz="1600" dirty="0" smtClean="0"/>
              <a:t>Hinweise zum Fahrradparken, FGSV-Broschüre, Köln 2012 </a:t>
            </a:r>
          </a:p>
          <a:p>
            <a:r>
              <a:rPr lang="de-DE" sz="1600" dirty="0" smtClean="0"/>
              <a:t>FAF6: Kommentar zur FGSV Broschüre des ADFC Bundesverband und der SRL, Oktober 2012</a:t>
            </a:r>
          </a:p>
          <a:p>
            <a:r>
              <a:rPr lang="de-DE" sz="1600" dirty="0" smtClean="0"/>
              <a:t>Regionales P+R/B+R Konzept (Fortschreibung von 2005), Sitzungsunterlagen, </a:t>
            </a:r>
            <a:r>
              <a:rPr lang="de-DE" sz="1600" dirty="0" err="1" smtClean="0"/>
              <a:t>ivm</a:t>
            </a:r>
            <a:r>
              <a:rPr lang="de-DE" sz="1600" dirty="0" smtClean="0"/>
              <a:t> GmbH, Frankfurt 2012/2013 </a:t>
            </a:r>
          </a:p>
          <a:p>
            <a:r>
              <a:rPr lang="de-DE" sz="1600" dirty="0" smtClean="0"/>
              <a:t>Regionaler Nahverkehrsplan (RNVP) des Rhein-Main-Verkehrsverbundes (Entwurf), Hofheim, 30.1.2013. </a:t>
            </a:r>
          </a:p>
          <a:p>
            <a:r>
              <a:rPr lang="de-DE" sz="1600" dirty="0" smtClean="0"/>
              <a:t>Handbuch Hessen Mobil Straßen - und Verkehrsmanagement, Kapitel 4.9 Verkehrsinfrastrukturförderung, Wiesbaden, Stand 10.02.2014</a:t>
            </a:r>
          </a:p>
          <a:p>
            <a:r>
              <a:rPr lang="de-DE" sz="1600" dirty="0" smtClean="0"/>
              <a:t>Stellplatzsatzung  des Landes baden-Württemberg, 28. Mai 2015</a:t>
            </a:r>
          </a:p>
          <a:p>
            <a:endParaRPr lang="de-DE" sz="1600" b="0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hteck 1"/>
          <p:cNvSpPr>
            <a:spLocks noChangeArrowheads="1"/>
          </p:cNvSpPr>
          <p:nvPr/>
        </p:nvSpPr>
        <p:spPr bwMode="auto">
          <a:xfrm>
            <a:off x="2825626" y="6588149"/>
            <a:ext cx="4727745" cy="45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2300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Vielen Dank für Ihre Aufmerksamkeit!</a:t>
            </a:r>
          </a:p>
        </p:txBody>
      </p:sp>
      <p:pic>
        <p:nvPicPr>
          <p:cNvPr id="1026" name="Picture 2" descr="F:\VOR ORT\obertshausen\wohnen und fahrradboxen_obertshau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442" y="899517"/>
            <a:ext cx="8223349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500" dirty="0" smtClean="0">
                <a:latin typeface="Calibri" pitchFamily="34" charset="0"/>
                <a:cs typeface="Calibri" pitchFamily="34" charset="0"/>
              </a:rPr>
              <a:t>1. Fahrradparken</a:t>
            </a:r>
            <a:endParaRPr lang="de-DE" sz="25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560" y="1305444"/>
            <a:ext cx="9359049" cy="5286523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Anforderungsgerechte Fahrradabstellanlagen </a:t>
            </a:r>
            <a:r>
              <a:rPr lang="de-DE" sz="2300" b="0" i="1" dirty="0" smtClean="0">
                <a:latin typeface="Calibri" pitchFamily="34" charset="0"/>
                <a:cs typeface="Calibri" pitchFamily="34" charset="0"/>
              </a:rPr>
              <a:t>ermöglichen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 und </a:t>
            </a:r>
            <a:r>
              <a:rPr lang="de-DE" sz="2300" b="0" i="1" dirty="0" smtClean="0">
                <a:latin typeface="Calibri" pitchFamily="34" charset="0"/>
                <a:cs typeface="Calibri" pitchFamily="34" charset="0"/>
              </a:rPr>
              <a:t>fördern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 den Radverkehr und sie </a:t>
            </a:r>
            <a:r>
              <a:rPr lang="de-DE" sz="2300" b="0" i="1" dirty="0" smtClean="0">
                <a:latin typeface="Calibri" pitchFamily="34" charset="0"/>
                <a:cs typeface="Calibri" pitchFamily="34" charset="0"/>
              </a:rPr>
              <a:t>animieren 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zusätzlich dazu, verkehrssichere und auch hochwertige Fahrräder im Alltag zu nutzen.</a:t>
            </a:r>
          </a:p>
          <a:p>
            <a:pPr>
              <a:buFontTx/>
              <a:buBlip>
                <a:blip r:embed="rId3"/>
              </a:buBlip>
            </a:pPr>
            <a:r>
              <a:rPr lang="de-DE" sz="2300" b="0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Die Parksituation für Fahrräder ist sowohl im Bestand, als auch bei Neubauten weiterhin ü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berwiegend unbefriedigend</a:t>
            </a:r>
            <a:r>
              <a:rPr lang="de-DE" sz="2300" b="0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Tx/>
              <a:buBlip>
                <a:blip r:embed="rId3"/>
              </a:buBlip>
            </a:pPr>
            <a:r>
              <a:rPr lang="de-DE" sz="2300" b="0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Die Förderung des Radverkehrs führt daher zwingend über eine Verbesserung der Parksituation. </a:t>
            </a:r>
          </a:p>
          <a:p>
            <a:pPr>
              <a:lnSpc>
                <a:spcPct val="100000"/>
              </a:lnSpc>
              <a:buNone/>
            </a:pPr>
            <a:endParaRPr lang="de-DE" sz="2300" b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5826" y="5003973"/>
            <a:ext cx="2825163" cy="18759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5466" y="5003973"/>
            <a:ext cx="2227461" cy="20999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platzhalter 5"/>
          <p:cNvSpPr>
            <a:spLocks noGrp="1"/>
          </p:cNvSpPr>
          <p:nvPr>
            <p:ph type="body" idx="1"/>
          </p:nvPr>
        </p:nvSpPr>
        <p:spPr>
          <a:xfrm>
            <a:off x="911404" y="1305444"/>
            <a:ext cx="9321924" cy="4927503"/>
          </a:xfrm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de-DE" sz="2300" b="0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Die Auswahl an Fahrradabstellanlagen ist so groß, dass es für die unterschiedlichsten Anforderungen Lösungen gibt. 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de-DE" sz="2300" b="0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Die Kosten betragen zwischen 100 Euro für einen nicht-überdachten, </a:t>
            </a:r>
            <a:br>
              <a:rPr lang="de-DE" sz="2300" b="0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</a:br>
            <a:r>
              <a:rPr lang="de-DE" sz="2300" b="0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und 1.000 Euro für einen überdachten Stellplatz (grober Richtwert).</a:t>
            </a:r>
          </a:p>
          <a:p>
            <a:pPr marL="0" indent="0">
              <a:defRPr/>
            </a:pPr>
            <a:endParaRPr lang="de-DE" sz="2300" b="0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endParaRPr lang="de-DE" sz="2300" b="0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  <a:defRPr/>
            </a:pPr>
            <a:endParaRPr lang="de-DE" sz="2300" b="0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endParaRPr lang="de-DE" sz="2300" b="0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de-DE" sz="21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5866" y="3707829"/>
            <a:ext cx="3361611" cy="316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9442" y="3707829"/>
            <a:ext cx="2509606" cy="31551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863600"/>
            <a:ext cx="9648825" cy="828675"/>
          </a:xfrm>
        </p:spPr>
        <p:txBody>
          <a:bodyPr/>
          <a:lstStyle/>
          <a:p>
            <a:pPr eaLnBrk="1" hangingPunct="1">
              <a:defRPr/>
            </a:pPr>
            <a:r>
              <a:rPr lang="de-DE" sz="2500" dirty="0" smtClean="0">
                <a:latin typeface="Calibri" pitchFamily="34" charset="0"/>
                <a:cs typeface="Calibri" pitchFamily="34" charset="0"/>
              </a:rPr>
              <a:t>1. Fahrradparken</a:t>
            </a:r>
            <a:endParaRPr lang="de-DE" sz="25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500" dirty="0" smtClean="0">
                <a:latin typeface="Calibri" pitchFamily="34" charset="0"/>
                <a:cs typeface="Calibri" pitchFamily="34" charset="0"/>
              </a:rPr>
              <a:t>2. Fahrradabstellanlagen – Zertifizierung durch den ADFC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541" y="1303694"/>
            <a:ext cx="9266238" cy="4989035"/>
          </a:xfrm>
        </p:spPr>
        <p:txBody>
          <a:bodyPr>
            <a:normAutofit fontScale="92500" lnSpcReduction="10000"/>
          </a:bodyPr>
          <a:lstStyle/>
          <a:p>
            <a:pPr marL="325898" indent="-325898">
              <a:buBlip>
                <a:blip r:embed="rId3"/>
              </a:buBlip>
              <a:defRPr/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Der 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ADFC zertifiziert und empfiehlt 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de-DE" sz="2300" b="0" dirty="0" smtClean="0">
                <a:latin typeface="Calibri" pitchFamily="34" charset="0"/>
                <a:cs typeface="Calibri" pitchFamily="34" charset="0"/>
              </a:rPr>
            </a:b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bestimmte 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Modelle. </a:t>
            </a:r>
            <a:endParaRPr lang="de-DE" sz="2300" b="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endParaRPr lang="de-DE" sz="2300" b="0" dirty="0">
              <a:latin typeface="Calibri" pitchFamily="34" charset="0"/>
              <a:cs typeface="Calibri" pitchFamily="34" charset="0"/>
            </a:endParaRPr>
          </a:p>
          <a:p>
            <a:pPr marL="325898" indent="-325898">
              <a:buBlip>
                <a:blip r:embed="rId3"/>
              </a:buBlip>
              <a:defRPr/>
            </a:pPr>
            <a:r>
              <a:rPr lang="de-DE" sz="2300" b="0" dirty="0">
                <a:latin typeface="Calibri" pitchFamily="34" charset="0"/>
                <a:cs typeface="Calibri" pitchFamily="34" charset="0"/>
              </a:rPr>
              <a:t>Aktuell haben </a:t>
            </a:r>
            <a:r>
              <a:rPr lang="de-DE" sz="2300" dirty="0">
                <a:latin typeface="Calibri" pitchFamily="34" charset="0"/>
                <a:cs typeface="Calibri" pitchFamily="34" charset="0"/>
              </a:rPr>
              <a:t>31 Modelle 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die Prüfungen 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de-DE" sz="2300" b="0" dirty="0" smtClean="0">
                <a:latin typeface="Calibri" pitchFamily="34" charset="0"/>
                <a:cs typeface="Calibri" pitchFamily="34" charset="0"/>
              </a:rPr>
            </a:b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nach 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der Technischen Richtlinie TR 6102 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de-DE" sz="2300" b="0" dirty="0" smtClean="0">
                <a:latin typeface="Calibri" pitchFamily="34" charset="0"/>
                <a:cs typeface="Calibri" pitchFamily="34" charset="0"/>
              </a:rPr>
            </a:b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de-DE" sz="2300" b="0" dirty="0" smtClean="0">
                <a:latin typeface="Calibri" pitchFamily="34" charset="0"/>
                <a:cs typeface="Calibri" pitchFamily="34" charset="0"/>
                <a:hlinkClick r:id="rId4"/>
              </a:rPr>
              <a:t>www.adfc.de/3674_1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bestanden und 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de-DE" sz="2300" b="0" dirty="0" smtClean="0">
                <a:latin typeface="Calibri" pitchFamily="34" charset="0"/>
                <a:cs typeface="Calibri" pitchFamily="34" charset="0"/>
              </a:rPr>
            </a:b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tragen 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deshalb das Prädikat 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de-DE" sz="2300" b="0" dirty="0" smtClean="0">
                <a:latin typeface="Calibri" pitchFamily="34" charset="0"/>
                <a:cs typeface="Calibri" pitchFamily="34" charset="0"/>
              </a:rPr>
            </a:b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„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ADFC-empfohlene Qualität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“.</a:t>
            </a:r>
          </a:p>
          <a:p>
            <a:pPr marL="0" indent="0">
              <a:defRPr/>
            </a:pPr>
            <a:endParaRPr lang="de-DE" sz="2300" b="0" dirty="0">
              <a:latin typeface="Calibri" pitchFamily="34" charset="0"/>
              <a:cs typeface="Calibri" pitchFamily="34" charset="0"/>
            </a:endParaRPr>
          </a:p>
          <a:p>
            <a:pPr marL="325898" indent="-325898">
              <a:buBlip>
                <a:blip r:embed="rId3"/>
              </a:buBlip>
              <a:defRPr/>
            </a:pPr>
            <a:r>
              <a:rPr lang="de-DE" sz="2300" b="0" dirty="0">
                <a:latin typeface="Calibri" pitchFamily="34" charset="0"/>
                <a:cs typeface="Calibri" pitchFamily="34" charset="0"/>
              </a:rPr>
              <a:t>Empfohlene 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Modelle und Kontaktdaten </a:t>
            </a:r>
            <a:br>
              <a:rPr lang="de-DE" sz="2300" b="0" dirty="0" smtClean="0">
                <a:latin typeface="Calibri" pitchFamily="34" charset="0"/>
                <a:cs typeface="Calibri" pitchFamily="34" charset="0"/>
              </a:rPr>
            </a:b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der 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Lieferanten: </a:t>
            </a:r>
            <a:r>
              <a:rPr lang="de-DE" sz="2300" b="0" dirty="0" smtClean="0">
                <a:latin typeface="Calibri" pitchFamily="34" charset="0"/>
                <a:cs typeface="Calibri" pitchFamily="34" charset="0"/>
                <a:hlinkClick r:id="rId5"/>
              </a:rPr>
              <a:t>www.adfc.de/abstellanlagen</a:t>
            </a:r>
            <a:endParaRPr lang="de-DE" sz="2300" b="0" dirty="0" smtClean="0">
              <a:latin typeface="Calibri" pitchFamily="34" charset="0"/>
              <a:cs typeface="Calibri" pitchFamily="34" charset="0"/>
            </a:endParaRPr>
          </a:p>
          <a:p>
            <a:pPr marL="325898" indent="-325898">
              <a:buBlip>
                <a:blip r:embed="rId3"/>
              </a:buBlip>
              <a:defRPr/>
            </a:pPr>
            <a:endParaRPr lang="de-DE" sz="2300" b="0" dirty="0"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endParaRPr lang="de-DE" sz="2300" b="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endParaRPr lang="de-DE" sz="23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2631" y="1412190"/>
            <a:ext cx="3716148" cy="1611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500" dirty="0" smtClean="0">
                <a:latin typeface="Calibri" pitchFamily="34" charset="0"/>
                <a:cs typeface="Calibri" pitchFamily="34" charset="0"/>
              </a:rPr>
              <a:t>2. Fahrradabstellanlagen - Zertifizierung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560" y="1298444"/>
            <a:ext cx="9321924" cy="5333771"/>
          </a:xfrm>
        </p:spPr>
        <p:txBody>
          <a:bodyPr/>
          <a:lstStyle/>
          <a:p>
            <a:pPr marL="0" indent="0">
              <a:defRPr/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Nach 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der TR 6102 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sollen Fahrradabstellanlagen u.a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325898" indent="-325898">
              <a:buBlip>
                <a:blip r:embed="rId3"/>
              </a:buBlip>
              <a:defRPr/>
            </a:pPr>
            <a:r>
              <a:rPr lang="de-DE" sz="2300" b="0" dirty="0">
                <a:latin typeface="Calibri" pitchFamily="34" charset="0"/>
                <a:cs typeface="Calibri" pitchFamily="34" charset="0"/>
              </a:rPr>
              <a:t>bequem und einfach benutzbar sein, sowie das Fahrrad gegen Beschädigungen schützen,</a:t>
            </a:r>
          </a:p>
          <a:p>
            <a:pPr marL="325898" indent="-325898">
              <a:buBlip>
                <a:blip r:embed="rId3"/>
              </a:buBlip>
              <a:defRPr/>
            </a:pPr>
            <a:r>
              <a:rPr lang="de-DE" sz="2300" b="0" dirty="0">
                <a:latin typeface="Calibri" pitchFamily="34" charset="0"/>
                <a:cs typeface="Calibri" pitchFamily="34" charset="0"/>
              </a:rPr>
              <a:t>das Anschließen des Rahmens 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und 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des Vorder- oder Hinterrades mit einem Schloss ermöglichen,</a:t>
            </a:r>
          </a:p>
          <a:p>
            <a:pPr marL="325898" indent="-325898">
              <a:buBlip>
                <a:blip r:embed="rId3"/>
              </a:buBlip>
              <a:defRPr/>
            </a:pPr>
            <a:r>
              <a:rPr lang="de-DE" sz="2300" b="0" dirty="0">
                <a:latin typeface="Calibri" pitchFamily="34" charset="0"/>
                <a:cs typeface="Calibri" pitchFamily="34" charset="0"/>
              </a:rPr>
              <a:t>Fahrräder mit verschiedenen </a:t>
            </a:r>
            <a:r>
              <a:rPr lang="de-DE" sz="2300" b="0" dirty="0" err="1">
                <a:latin typeface="Calibri" pitchFamily="34" charset="0"/>
                <a:cs typeface="Calibri" pitchFamily="34" charset="0"/>
              </a:rPr>
              <a:t>Geometrien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 und Lenkerformen aufnehmen können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,</a:t>
            </a:r>
            <a:endParaRPr lang="de-DE" sz="23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7434" y="5003973"/>
            <a:ext cx="3419153" cy="24131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1850" y="5003973"/>
            <a:ext cx="3380173" cy="24131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500" dirty="0" smtClean="0">
                <a:latin typeface="Calibri" pitchFamily="34" charset="0"/>
                <a:cs typeface="Calibri" pitchFamily="34" charset="0"/>
              </a:rPr>
              <a:t>2. Fahrradabstellanlagen - Zertifizierung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560" y="1298444"/>
            <a:ext cx="9368330" cy="5370520"/>
          </a:xfrm>
        </p:spPr>
        <p:txBody>
          <a:bodyPr/>
          <a:lstStyle/>
          <a:p>
            <a:pPr marL="325898" indent="-325898">
              <a:buBlip>
                <a:blip r:embed="rId3"/>
              </a:buBlip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das Umschlagen des Lenkers und das Wegrollen des Fahrrades verhindern, damit Fahrräder auch bei Belastung (Kindersitz) stabil stehen, selbst wenn sie (noch) nicht angeschlossen sind,</a:t>
            </a:r>
          </a:p>
          <a:p>
            <a:pPr marL="325898" indent="-325898">
              <a:buBlip>
                <a:blip r:embed="rId3"/>
              </a:buBlip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einen ausreichenden Abstand zwischen den abgestellten Fahrrädern gewährleisten (Mindest-Seitenabstand von 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70 (80+!) 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cm bei nur tief Einstellung bzw. 50 cm bei hoch-/tief Einstellung).</a:t>
            </a:r>
            <a:endParaRPr lang="de-DE" dirty="0" smtClean="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9482" y="4643933"/>
            <a:ext cx="3352329" cy="236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7874" y="4643933"/>
            <a:ext cx="3322629" cy="236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sz="2500" dirty="0" smtClean="0">
                <a:latin typeface="Calibri" pitchFamily="34" charset="0"/>
                <a:cs typeface="Calibri" pitchFamily="34" charset="0"/>
              </a:rPr>
              <a:t>Fahrradabstellanlagen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54" y="1233698"/>
            <a:ext cx="9308930" cy="5024033"/>
          </a:xfrm>
        </p:spPr>
        <p:txBody>
          <a:bodyPr/>
          <a:lstStyle/>
          <a:p>
            <a:pPr marL="325898" indent="-325898">
              <a:buBlip>
                <a:blip r:embed="rId3"/>
              </a:buBlip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Um eine effiziente Nutzung zu sichern, sollten Standorte nah am Verkehrsweg (an der Straße oder am Radweg) und nah am Ziel liegen, denn </a:t>
            </a:r>
            <a:r>
              <a:rPr lang="de-DE" sz="2300" b="0" dirty="0" err="1" smtClean="0">
                <a:latin typeface="Calibri" pitchFamily="34" charset="0"/>
                <a:cs typeface="Calibri" pitchFamily="34" charset="0"/>
              </a:rPr>
              <a:t>Radfahrende</a:t>
            </a: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 meiden gerade bei alltäglichen Fahrten, z.B. auf dem Weg zur Arbeit, Umwege. </a:t>
            </a:r>
          </a:p>
          <a:p>
            <a:pPr marL="325898" indent="-325898">
              <a:buBlip>
                <a:blip r:embed="rId3"/>
              </a:buBlip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Die Entfernung zum Ziel (Eingang) sollte niemals mehr als 100 Meter betragen. Fahrradparkplätze sollten immer näher am Eingang platziert werden als Kfz-Abstellplätze. </a:t>
            </a:r>
          </a:p>
          <a:p>
            <a:pPr marL="325898" indent="-325898">
              <a:buBlip>
                <a:blip r:embed="rId3"/>
              </a:buBlip>
            </a:pPr>
            <a:endParaRPr lang="de-DE" sz="2300" b="0" dirty="0" smtClean="0">
              <a:latin typeface="Calibri" pitchFamily="34" charset="0"/>
              <a:cs typeface="Calibri" pitchFamily="34" charset="0"/>
            </a:endParaRPr>
          </a:p>
          <a:p>
            <a:pPr marL="325898" indent="-325898">
              <a:buBlip>
                <a:blip r:embed="rId3"/>
              </a:buBlip>
            </a:pPr>
            <a:endParaRPr lang="de-DE" sz="2300" b="0" dirty="0" smtClean="0">
              <a:latin typeface="Calibri" pitchFamily="34" charset="0"/>
              <a:cs typeface="Calibri" pitchFamily="34" charset="0"/>
            </a:endParaRPr>
          </a:p>
          <a:p>
            <a:pPr lvl="1" indent="0">
              <a:spcBef>
                <a:spcPct val="50000"/>
              </a:spcBef>
            </a:pPr>
            <a:endParaRPr lang="de-DE" dirty="0" smtClean="0"/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5466" y="4787949"/>
            <a:ext cx="3372748" cy="19634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3858" y="4787949"/>
            <a:ext cx="3398734" cy="19774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sz="2500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de-DE" sz="2500" dirty="0" smtClean="0">
                <a:latin typeface="Calibri" pitchFamily="34" charset="0"/>
                <a:cs typeface="Calibri" pitchFamily="34" charset="0"/>
              </a:rPr>
              <a:t>Fahrradabstellanlagen - Boxen</a:t>
            </a:r>
            <a:endParaRPr lang="de-DE" sz="25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559" y="1188200"/>
            <a:ext cx="9340487" cy="5417767"/>
          </a:xfrm>
        </p:spPr>
        <p:txBody>
          <a:bodyPr/>
          <a:lstStyle/>
          <a:p>
            <a:pPr>
              <a:buFontTx/>
              <a:buBlip>
                <a:blip r:embed="rId3"/>
              </a:buBlip>
              <a:defRPr/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Fahrradabstellanlagen sollten gut sichtbar und barrierefrei zugänglich sein. 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Steile Rampen und Treppen, zu viele Türen müssen vermieden werden, Eingänge sollten mindestens anderthalb Meter breit sein. 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Die Zugänge und die Anlagen selbst sollten eine gute Beleuchtung haben. 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de-DE" sz="2300" b="0" dirty="0" smtClean="0">
                <a:latin typeface="Calibri" pitchFamily="34" charset="0"/>
                <a:cs typeface="Calibri" pitchFamily="34" charset="0"/>
              </a:rPr>
              <a:t>Regelmäßig gereinigte und gewartete Überdachungen (mit Seitenschutz) und Beleuchtung sollten zum Standard gehören. </a:t>
            </a:r>
          </a:p>
          <a:p>
            <a:pPr marL="0" indent="0">
              <a:defRPr/>
            </a:pPr>
            <a:endParaRPr lang="de-DE" sz="2300" b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1450" y="5003973"/>
            <a:ext cx="3324486" cy="19354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5866" y="4955787"/>
            <a:ext cx="2760196" cy="260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V_Powerpoint_2010_rot">
  <a:themeElements>
    <a:clrScheme name="RV_BasisRo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30230"/>
      </a:accent1>
      <a:accent2>
        <a:srgbClr val="269930"/>
      </a:accent2>
      <a:accent3>
        <a:srgbClr val="0F218C"/>
      </a:accent3>
      <a:accent4>
        <a:srgbClr val="808080"/>
      </a:accent4>
      <a:accent5>
        <a:srgbClr val="AAAA9B"/>
      </a:accent5>
      <a:accent6>
        <a:srgbClr val="FFFF80"/>
      </a:accent6>
      <a:hlink>
        <a:srgbClr val="0B1869"/>
      </a:hlink>
      <a:folHlink>
        <a:srgbClr val="83879D"/>
      </a:folHlink>
    </a:clrScheme>
    <a:fontScheme name="RV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solidFill>
            <a:schemeClr val="tx1"/>
          </a:solidFill>
        </a:ln>
        <a:effectLst/>
        <a:extLst/>
      </a:spPr>
      <a:bodyPr vert="horz" wrap="square" lIns="0" tIns="49775" rIns="99551" bIns="49775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>
          <a:solidFill>
            <a:schemeClr val="tx1"/>
          </a:solidFill>
        </a:ln>
        <a:ex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 Vorl PV Gr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F218C"/>
        </a:accent1>
        <a:accent2>
          <a:srgbClr val="E30230"/>
        </a:accent2>
        <a:accent3>
          <a:srgbClr val="FFFFFF"/>
        </a:accent3>
        <a:accent4>
          <a:srgbClr val="000000"/>
        </a:accent4>
        <a:accent5>
          <a:srgbClr val="AAABC5"/>
        </a:accent5>
        <a:accent6>
          <a:srgbClr val="CE022A"/>
        </a:accent6>
        <a:hlink>
          <a:srgbClr val="269930"/>
        </a:hlink>
        <a:folHlink>
          <a:srgbClr val="B3B3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RV_Powerpoint_2010_rot</Template>
  <TotalTime>0</TotalTime>
  <Words>967</Words>
  <Application>Microsoft Office PowerPoint</Application>
  <PresentationFormat>Benutzerdefiniert</PresentationFormat>
  <Paragraphs>153</Paragraphs>
  <Slides>26</Slides>
  <Notes>25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RV_Powerpoint_2010_rot</vt:lpstr>
      <vt:lpstr>Folie 1</vt:lpstr>
      <vt:lpstr>Inhalt</vt:lpstr>
      <vt:lpstr>1. Fahrradparken</vt:lpstr>
      <vt:lpstr>1. Fahrradparken</vt:lpstr>
      <vt:lpstr>2. Fahrradabstellanlagen – Zertifizierung durch den ADFC</vt:lpstr>
      <vt:lpstr>2. Fahrradabstellanlagen - Zertifizierung</vt:lpstr>
      <vt:lpstr>2. Fahrradabstellanlagen - Zertifizierung</vt:lpstr>
      <vt:lpstr>Fahrradabstellanlagen</vt:lpstr>
      <vt:lpstr>2. Fahrradabstellanlagen - Boxen</vt:lpstr>
      <vt:lpstr>2. Fahrradabstellanlagen</vt:lpstr>
      <vt:lpstr>2. Fahrradabstellanlagen - Boxen</vt:lpstr>
      <vt:lpstr>Nochmal: Vorderradhalter – nein Danke</vt:lpstr>
      <vt:lpstr>Fahrradanlehnbügel – ja, aber</vt:lpstr>
      <vt:lpstr>Fahrradanlehnbügel – ja, aber</vt:lpstr>
      <vt:lpstr>Fahrradanlehnbügel – ja, aber</vt:lpstr>
      <vt:lpstr>3. Argumente eines Nutzers</vt:lpstr>
      <vt:lpstr>4. Forderungen</vt:lpstr>
      <vt:lpstr>4. Forderungen - Wirkungsgeschwindigkeit </vt:lpstr>
      <vt:lpstr>4. Forderungen - Aufgabe des Landes  </vt:lpstr>
      <vt:lpstr>4. Forderungen - Aufgabe der Kommunen </vt:lpstr>
      <vt:lpstr>5. Förderung: bike + ride Sammelantrag</vt:lpstr>
      <vt:lpstr>5. Förderung: bike + ride Sammelantrag - Hinweise</vt:lpstr>
      <vt:lpstr>5. Förderung: bike + ride Sammelantrag - Elemente</vt:lpstr>
      <vt:lpstr>5. Förderung: bike + ride Sammelantrag - Elemente</vt:lpstr>
      <vt:lpstr>6. Literaturhinweise / Grundlagen</vt:lpstr>
      <vt:lpstr>Folie 26</vt:lpstr>
    </vt:vector>
  </TitlesOfParts>
  <Company>Regionalverband FrankfurtRheinMain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Nahmobilität braucht… Platz</dc:title>
  <dc:creator>Jennen, Ulrike</dc:creator>
  <cp:lastModifiedBy>Georgios Kontos</cp:lastModifiedBy>
  <cp:revision>60</cp:revision>
  <cp:lastPrinted>2014-07-24T17:30:51Z</cp:lastPrinted>
  <dcterms:created xsi:type="dcterms:W3CDTF">2014-07-24T08:22:57Z</dcterms:created>
  <dcterms:modified xsi:type="dcterms:W3CDTF">2015-10-19T08:23:53Z</dcterms:modified>
</cp:coreProperties>
</file>